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7" r:id="rId5"/>
    <p:sldId id="3793" r:id="rId6"/>
    <p:sldId id="3794" r:id="rId7"/>
    <p:sldId id="467" r:id="rId8"/>
    <p:sldId id="3888" r:id="rId9"/>
    <p:sldId id="3920" r:id="rId10"/>
    <p:sldId id="496" r:id="rId11"/>
    <p:sldId id="3938" r:id="rId12"/>
    <p:sldId id="3935" r:id="rId13"/>
    <p:sldId id="3937" r:id="rId14"/>
    <p:sldId id="3929" r:id="rId15"/>
    <p:sldId id="3930" r:id="rId16"/>
    <p:sldId id="3921" r:id="rId17"/>
    <p:sldId id="3922" r:id="rId18"/>
    <p:sldId id="3936" r:id="rId19"/>
    <p:sldId id="3925" r:id="rId20"/>
    <p:sldId id="527" r:id="rId21"/>
    <p:sldId id="3908"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Gerken" initials="HG" lastIdx="24" clrIdx="0">
    <p:extLst>
      <p:ext uri="{19B8F6BF-5375-455C-9EA6-DF929625EA0E}">
        <p15:presenceInfo xmlns:p15="http://schemas.microsoft.com/office/powerpoint/2012/main" userId="S::hgerken@healthequity.com::3ba92fd8-1370-4a82-91b6-e690b24bb754" providerId="AD"/>
      </p:ext>
    </p:extLst>
  </p:cmAuthor>
  <p:cmAuthor id="2" name="Amy Cowin" initials="AC" lastIdx="13" clrIdx="1">
    <p:extLst>
      <p:ext uri="{19B8F6BF-5375-455C-9EA6-DF929625EA0E}">
        <p15:presenceInfo xmlns:p15="http://schemas.microsoft.com/office/powerpoint/2012/main" userId="S::acowin@healthequity.com::eb56b0cb-f9eb-4900-aabd-0bba0cb61343" providerId="AD"/>
      </p:ext>
    </p:extLst>
  </p:cmAuthor>
  <p:cmAuthor id="3" name="Sherisa Bly" initials="SB" lastIdx="44" clrIdx="2">
    <p:extLst>
      <p:ext uri="{19B8F6BF-5375-455C-9EA6-DF929625EA0E}">
        <p15:presenceInfo xmlns:p15="http://schemas.microsoft.com/office/powerpoint/2012/main" userId="S::sbly@healthequity.com::196538dd-f018-4464-8f24-9f2656d320a2" providerId="AD"/>
      </p:ext>
    </p:extLst>
  </p:cmAuthor>
  <p:cmAuthor id="4" name="Robert Miller" initials="RM" lastIdx="6" clrIdx="3">
    <p:extLst>
      <p:ext uri="{19B8F6BF-5375-455C-9EA6-DF929625EA0E}">
        <p15:presenceInfo xmlns:p15="http://schemas.microsoft.com/office/powerpoint/2012/main" userId="S::romiller@healthequity.com::6c0a7fab-3bc5-4054-97cc-ead844f00ba1" providerId="AD"/>
      </p:ext>
    </p:extLst>
  </p:cmAuthor>
  <p:cmAuthor id="5" name="Beau Colvin" initials="BC" lastIdx="8" clrIdx="4">
    <p:extLst>
      <p:ext uri="{19B8F6BF-5375-455C-9EA6-DF929625EA0E}">
        <p15:presenceInfo xmlns:p15="http://schemas.microsoft.com/office/powerpoint/2012/main" userId="S::bcolvin@healthequity.com::a8ed4415-e91e-4ec7-ade8-329fbd416159" providerId="AD"/>
      </p:ext>
    </p:extLst>
  </p:cmAuthor>
  <p:cmAuthor id="6" name="Jason Folks" initials="JF" lastIdx="14" clrIdx="5">
    <p:extLst>
      <p:ext uri="{19B8F6BF-5375-455C-9EA6-DF929625EA0E}">
        <p15:presenceInfo xmlns:p15="http://schemas.microsoft.com/office/powerpoint/2012/main" userId="S::jasonf@healthequity.com::e18c002d-9ccf-4c2a-a2ca-b5803948df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a:srgbClr val="636263"/>
    <a:srgbClr val="007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3A85F-CEEF-4A89-8B1F-D8F610A2F5BB}" v="1" dt="2021-06-28T21:00:10.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9" autoAdjust="0"/>
    <p:restoredTop sz="56395" autoAdjust="0"/>
  </p:normalViewPr>
  <p:slideViewPr>
    <p:cSldViewPr snapToGrid="0">
      <p:cViewPr varScale="1">
        <p:scale>
          <a:sx n="65" d="100"/>
          <a:sy n="65" d="100"/>
        </p:scale>
        <p:origin x="2040" y="60"/>
      </p:cViewPr>
      <p:guideLst/>
    </p:cSldViewPr>
  </p:slideViewPr>
  <p:outlineViewPr>
    <p:cViewPr>
      <p:scale>
        <a:sx n="33" d="100"/>
        <a:sy n="33" d="100"/>
      </p:scale>
      <p:origin x="0" y="-15138"/>
    </p:cViewPr>
  </p:outlin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Cowin" userId="eb56b0cb-f9eb-4900-aabd-0bba0cb61343" providerId="ADAL" clId="{0DE3A85F-CEEF-4A89-8B1F-D8F610A2F5BB}"/>
    <pc:docChg chg="custSel addSld delSld modSld">
      <pc:chgData name="Amy Cowin" userId="eb56b0cb-f9eb-4900-aabd-0bba0cb61343" providerId="ADAL" clId="{0DE3A85F-CEEF-4A89-8B1F-D8F610A2F5BB}" dt="2021-06-28T21:03:18.829" v="10" actId="20577"/>
      <pc:docMkLst>
        <pc:docMk/>
      </pc:docMkLst>
      <pc:sldChg chg="modNotesTx">
        <pc:chgData name="Amy Cowin" userId="eb56b0cb-f9eb-4900-aabd-0bba0cb61343" providerId="ADAL" clId="{0DE3A85F-CEEF-4A89-8B1F-D8F610A2F5BB}" dt="2021-06-28T21:03:18.829" v="10" actId="20577"/>
        <pc:sldMkLst>
          <pc:docMk/>
          <pc:sldMk cId="1245088018" sldId="527"/>
        </pc:sldMkLst>
      </pc:sldChg>
      <pc:sldChg chg="modSp mod">
        <pc:chgData name="Amy Cowin" userId="eb56b0cb-f9eb-4900-aabd-0bba0cb61343" providerId="ADAL" clId="{0DE3A85F-CEEF-4A89-8B1F-D8F610A2F5BB}" dt="2021-06-28T21:03:08.917" v="9" actId="20577"/>
        <pc:sldMkLst>
          <pc:docMk/>
          <pc:sldMk cId="2295860723" sldId="3930"/>
        </pc:sldMkLst>
        <pc:spChg chg="mod">
          <ac:chgData name="Amy Cowin" userId="eb56b0cb-f9eb-4900-aabd-0bba0cb61343" providerId="ADAL" clId="{0DE3A85F-CEEF-4A89-8B1F-D8F610A2F5BB}" dt="2021-06-28T21:03:08.917" v="9" actId="20577"/>
          <ac:spMkLst>
            <pc:docMk/>
            <pc:sldMk cId="2295860723" sldId="3930"/>
            <ac:spMk id="25" creationId="{17559F2D-404B-4FDD-93B6-C3C657FB7734}"/>
          </ac:spMkLst>
        </pc:spChg>
      </pc:sldChg>
      <pc:sldChg chg="del">
        <pc:chgData name="Amy Cowin" userId="eb56b0cb-f9eb-4900-aabd-0bba0cb61343" providerId="ADAL" clId="{0DE3A85F-CEEF-4A89-8B1F-D8F610A2F5BB}" dt="2021-06-28T21:00:46.453" v="6" actId="47"/>
        <pc:sldMkLst>
          <pc:docMk/>
          <pc:sldMk cId="396092750" sldId="3934"/>
        </pc:sldMkLst>
      </pc:sldChg>
      <pc:sldChg chg="modSp add mod delCm modNotesTx">
        <pc:chgData name="Amy Cowin" userId="eb56b0cb-f9eb-4900-aabd-0bba0cb61343" providerId="ADAL" clId="{0DE3A85F-CEEF-4A89-8B1F-D8F610A2F5BB}" dt="2021-06-28T21:01:31.667" v="8" actId="20577"/>
        <pc:sldMkLst>
          <pc:docMk/>
          <pc:sldMk cId="4029445421" sldId="3938"/>
        </pc:sldMkLst>
        <pc:spChg chg="mod">
          <ac:chgData name="Amy Cowin" userId="eb56b0cb-f9eb-4900-aabd-0bba0cb61343" providerId="ADAL" clId="{0DE3A85F-CEEF-4A89-8B1F-D8F610A2F5BB}" dt="2021-06-28T21:00:40.531" v="5" actId="113"/>
          <ac:spMkLst>
            <pc:docMk/>
            <pc:sldMk cId="4029445421" sldId="3938"/>
            <ac:spMk id="3" creationId="{CCB66C25-611C-43D1-B71A-EA50BAE4EBAE}"/>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5-06T19:09:09.308" idx="23">
    <p:pos x="1668" y="2146"/>
    <p:text>INSERT enrollment date</p:text>
    <p:extLst>
      <p:ext uri="{C676402C-5697-4E1C-873F-D02D1690AC5C}">
        <p15:threadingInfo xmlns:p15="http://schemas.microsoft.com/office/powerpoint/2012/main" timeZoneBias="360"/>
      </p:ext>
    </p:extLst>
  </p:cm>
  <p:cm authorId="1" dt="2021-05-06T19:09:28.758" idx="24">
    <p:pos x="1783" y="2873"/>
    <p:text>INSERT enrollment URL</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ED9874-3C56-43E5-9747-C7700867621A}" type="datetimeFigureOut">
              <a:rPr lang="en-US" smtClean="0"/>
              <a:t>11/30/2021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BB43B8F-3C50-44FF-89BB-5FC7D30605B6}" type="slidenum">
              <a:rPr lang="en-US" smtClean="0"/>
              <a:t>‹#›</a:t>
            </a:fld>
            <a:endParaRPr lang="en-US"/>
          </a:p>
        </p:txBody>
      </p:sp>
    </p:spTree>
    <p:extLst>
      <p:ext uri="{BB962C8B-B14F-4D97-AF65-F5344CB8AC3E}">
        <p14:creationId xmlns:p14="http://schemas.microsoft.com/office/powerpoint/2010/main" val="3850664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BBE42FE3-2463-BA40-B165-CCAA241FE5E0}" type="slidenum">
              <a:rPr lang="en-US">
                <a:solidFill>
                  <a:prstClr val="black"/>
                </a:solidFill>
                <a:latin typeface="Calibri"/>
              </a:rPr>
              <a:pPr defTabSz="465887">
                <a:defRPr/>
              </a:pPr>
              <a:t>1</a:t>
            </a:fld>
            <a:endParaRPr lang="en-US">
              <a:solidFill>
                <a:prstClr val="black"/>
              </a:solidFill>
              <a:latin typeface="Calibri"/>
            </a:endParaRPr>
          </a:p>
        </p:txBody>
      </p:sp>
    </p:spTree>
    <p:extLst>
      <p:ext uri="{BB962C8B-B14F-4D97-AF65-F5344CB8AC3E}">
        <p14:creationId xmlns:p14="http://schemas.microsoft.com/office/powerpoint/2010/main" val="283855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Mid-year changes with a DCFSA</a:t>
            </a:r>
            <a:endParaRPr lang="en-US" dirty="0"/>
          </a:p>
          <a:p>
            <a:r>
              <a:rPr lang="en-US" dirty="0"/>
              <a:t> </a:t>
            </a:r>
          </a:p>
          <a:p>
            <a:r>
              <a:rPr lang="en-US" dirty="0"/>
              <a:t>Unlike most FSA plans, the DCFSA may provide you with the flexibility to make the mid-year changes if you have a qualified life event.</a:t>
            </a:r>
          </a:p>
          <a:p>
            <a:r>
              <a:rPr lang="en-US" dirty="0"/>
              <a:t> </a:t>
            </a:r>
          </a:p>
          <a:p>
            <a:r>
              <a:rPr lang="en-US" dirty="0"/>
              <a:t>You will want to discuss with your plan administrator which of the following changes you may be allowed to make mid-year plan adjustments for:</a:t>
            </a:r>
          </a:p>
          <a:p>
            <a:pPr lvl="0"/>
            <a:r>
              <a:rPr lang="en-US" dirty="0"/>
              <a:t>A change in marital status, such as marriage, divorce, or death of your spouse</a:t>
            </a:r>
          </a:p>
          <a:p>
            <a:pPr lvl="0"/>
            <a:r>
              <a:rPr lang="en-US" dirty="0"/>
              <a:t>A change in the number of your dependents, such as birth or adoption of a child</a:t>
            </a:r>
          </a:p>
          <a:p>
            <a:pPr lvl="0"/>
            <a:r>
              <a:rPr lang="en-US" dirty="0"/>
              <a:t>A change in employment status for you, your spouse, or dependent that affects eligibility</a:t>
            </a:r>
          </a:p>
          <a:p>
            <a:pPr lvl="0"/>
            <a:r>
              <a:rPr lang="en-US" dirty="0"/>
              <a:t>A change in residence for you, your spouse, or dependent</a:t>
            </a:r>
          </a:p>
          <a:p>
            <a:pPr lvl="0"/>
            <a:r>
              <a:rPr lang="en-US" dirty="0"/>
              <a:t>A change in childcare or elder care provider, change in cost, or change in coverage. </a:t>
            </a:r>
          </a:p>
          <a:p>
            <a:r>
              <a:rPr lang="en-US" dirty="0"/>
              <a:t> </a:t>
            </a:r>
          </a:p>
          <a:p>
            <a:r>
              <a:rPr lang="en-US" dirty="0"/>
              <a:t> </a:t>
            </a:r>
          </a:p>
          <a:p>
            <a:r>
              <a:rPr lang="en-US" dirty="0"/>
              <a:t> </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10</a:t>
            </a:fld>
            <a:endParaRPr lang="en-US"/>
          </a:p>
        </p:txBody>
      </p:sp>
    </p:spTree>
    <p:extLst>
      <p:ext uri="{BB962C8B-B14F-4D97-AF65-F5344CB8AC3E}">
        <p14:creationId xmlns:p14="http://schemas.microsoft.com/office/powerpoint/2010/main" val="136461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11</a:t>
            </a:fld>
            <a:endParaRPr lang="en-US"/>
          </a:p>
        </p:txBody>
      </p:sp>
    </p:spTree>
    <p:extLst>
      <p:ext uri="{BB962C8B-B14F-4D97-AF65-F5344CB8AC3E}">
        <p14:creationId xmlns:p14="http://schemas.microsoft.com/office/powerpoint/2010/main" val="3186192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has animation:</a:t>
            </a:r>
          </a:p>
          <a:p>
            <a:endParaRPr lang="en-US" dirty="0"/>
          </a:p>
          <a:p>
            <a:r>
              <a:rPr lang="en-US" dirty="0"/>
              <a:t>Slide Content:</a:t>
            </a:r>
          </a:p>
          <a:p>
            <a:pPr defTabSz="931774">
              <a:defRPr/>
            </a:pPr>
            <a:r>
              <a:rPr lang="en-US" b="1" dirty="0">
                <a:solidFill>
                  <a:srgbClr val="592C82"/>
                </a:solidFill>
                <a:latin typeface="Arial" panose="020B0604020202020204" pitchFamily="34" charset="0"/>
                <a:ea typeface="+mj-ea"/>
                <a:cs typeface="+mj-cs"/>
              </a:rPr>
              <a:t>Ramesh and Priya’s DCFSA savings</a:t>
            </a:r>
          </a:p>
          <a:p>
            <a:pPr defTabSz="931774">
              <a:defRPr/>
            </a:pPr>
            <a:endParaRPr lang="en-US" b="1" dirty="0">
              <a:solidFill>
                <a:srgbClr val="592C82"/>
              </a:solidFill>
              <a:latin typeface="Arial" panose="020B0604020202020204" pitchFamily="34" charset="0"/>
              <a:ea typeface="+mj-ea"/>
              <a:cs typeface="+mj-cs"/>
            </a:endParaRPr>
          </a:p>
          <a:p>
            <a:pPr defTabSz="931774">
              <a:defRPr/>
            </a:pPr>
            <a:r>
              <a:rPr lang="en-US" dirty="0">
                <a:solidFill>
                  <a:srgbClr val="626362"/>
                </a:solidFill>
                <a:latin typeface="Arial"/>
              </a:rPr>
              <a:t>Using their DCFSA allows them to save money on taxes while helping pay for childcare needs. </a:t>
            </a:r>
          </a:p>
          <a:p>
            <a:pPr defTabSz="931774">
              <a:defRPr/>
            </a:pPr>
            <a:endParaRPr lang="en-US" dirty="0">
              <a:solidFill>
                <a:srgbClr val="626362"/>
              </a:solidFill>
              <a:latin typeface="Arial"/>
            </a:endParaRPr>
          </a:p>
          <a:p>
            <a:pPr defTabSz="931774">
              <a:defRPr/>
            </a:pPr>
            <a:r>
              <a:rPr lang="en-US" dirty="0">
                <a:solidFill>
                  <a:srgbClr val="626362"/>
                </a:solidFill>
                <a:latin typeface="Arial"/>
              </a:rPr>
              <a:t>Without an DCFSA</a:t>
            </a:r>
          </a:p>
          <a:p>
            <a:pPr defTabSz="931774">
              <a:defRPr/>
            </a:pPr>
            <a:endParaRPr lang="en-US" dirty="0">
              <a:solidFill>
                <a:srgbClr val="626362"/>
              </a:solidFill>
              <a:latin typeface="Arial"/>
            </a:endParaRPr>
          </a:p>
          <a:p>
            <a:pPr defTabSz="931774">
              <a:defRPr/>
            </a:pPr>
            <a:r>
              <a:rPr lang="en-US" dirty="0">
                <a:solidFill>
                  <a:srgbClr val="626362"/>
                </a:solidFill>
                <a:latin typeface="Arial"/>
              </a:rPr>
              <a:t>+ $3,000 from paycheck</a:t>
            </a:r>
          </a:p>
          <a:p>
            <a:pPr defTabSz="931774">
              <a:defRPr/>
            </a:pPr>
            <a:r>
              <a:rPr lang="en-US" dirty="0">
                <a:solidFill>
                  <a:srgbClr val="626362"/>
                </a:solidFill>
                <a:latin typeface="Arial"/>
              </a:rPr>
              <a:t>− $900 to taxes</a:t>
            </a:r>
          </a:p>
          <a:p>
            <a:pPr defTabSz="931774">
              <a:defRPr/>
            </a:pPr>
            <a:r>
              <a:rPr lang="en-US" dirty="0">
                <a:solidFill>
                  <a:srgbClr val="626362"/>
                </a:solidFill>
                <a:latin typeface="Arial"/>
              </a:rPr>
              <a:t>− $2,000 for after school care</a:t>
            </a:r>
          </a:p>
          <a:p>
            <a:pPr defTabSz="931774">
              <a:defRPr/>
            </a:pPr>
            <a:r>
              <a:rPr lang="en-US" sz="1600" b="1" dirty="0">
                <a:solidFill>
                  <a:srgbClr val="626362"/>
                </a:solidFill>
                <a:latin typeface="Arial"/>
              </a:rPr>
              <a:t>$100</a:t>
            </a:r>
            <a:r>
              <a:rPr lang="en-US" b="1" dirty="0">
                <a:solidFill>
                  <a:srgbClr val="626362"/>
                </a:solidFill>
                <a:latin typeface="Arial"/>
              </a:rPr>
              <a:t> </a:t>
            </a:r>
            <a:r>
              <a:rPr lang="en-US" dirty="0">
                <a:solidFill>
                  <a:srgbClr val="626362"/>
                </a:solidFill>
                <a:latin typeface="Arial"/>
              </a:rPr>
              <a:t>leftover</a:t>
            </a:r>
          </a:p>
          <a:p>
            <a:pPr defTabSz="931774">
              <a:defRPr/>
            </a:pPr>
            <a:endParaRPr lang="en-US" dirty="0">
              <a:solidFill>
                <a:srgbClr val="626362"/>
              </a:solidFill>
              <a:latin typeface="Arial"/>
            </a:endParaRPr>
          </a:p>
          <a:p>
            <a:r>
              <a:rPr lang="en-US" sz="1800" dirty="0">
                <a:solidFill>
                  <a:srgbClr val="007A96"/>
                </a:solidFill>
                <a:latin typeface="Arial" panose="020B0604020202020204" pitchFamily="34" charset="0"/>
              </a:rPr>
              <a:t>With a DCFSA:</a:t>
            </a:r>
            <a:endParaRPr lang="en-US" sz="1800" dirty="0">
              <a:latin typeface="Arial" panose="020B0604020202020204" pitchFamily="34" charset="0"/>
            </a:endParaRPr>
          </a:p>
          <a:p>
            <a:pPr fontAlgn="ctr"/>
            <a:endParaRPr lang="en-US" sz="1800" dirty="0">
              <a:solidFill>
                <a:srgbClr val="626362"/>
              </a:solidFill>
              <a:latin typeface="Arial" panose="020B0604020202020204" pitchFamily="34" charset="0"/>
            </a:endParaRPr>
          </a:p>
          <a:p>
            <a:pPr fontAlgn="ctr"/>
            <a:r>
              <a:rPr lang="en-US" sz="1800" dirty="0">
                <a:solidFill>
                  <a:srgbClr val="626362"/>
                </a:solidFill>
                <a:latin typeface="Arial" panose="020B0604020202020204" pitchFamily="34" charset="0"/>
              </a:rPr>
              <a:t>+ $3,000 in DCFSA</a:t>
            </a:r>
          </a:p>
          <a:p>
            <a:pPr fontAlgn="ctr"/>
            <a:r>
              <a:rPr lang="en-US" sz="1800" dirty="0">
                <a:solidFill>
                  <a:srgbClr val="626362"/>
                </a:solidFill>
                <a:latin typeface="Arial" panose="020B0604020202020204" pitchFamily="34" charset="0"/>
              </a:rPr>
              <a:t>− $0 to taxes</a:t>
            </a:r>
          </a:p>
          <a:p>
            <a:pPr fontAlgn="ctr"/>
            <a:r>
              <a:rPr lang="en-US" sz="1800" dirty="0">
                <a:solidFill>
                  <a:srgbClr val="626362"/>
                </a:solidFill>
                <a:latin typeface="Arial" panose="020B0604020202020204" pitchFamily="34" charset="0"/>
              </a:rPr>
              <a:t>− $2,000 for after school care</a:t>
            </a:r>
            <a:endParaRPr lang="en-US" sz="1800" b="1" dirty="0">
              <a:solidFill>
                <a:srgbClr val="007A96"/>
              </a:solidFill>
              <a:latin typeface="Arial" panose="020B0604020202020204" pitchFamily="34" charset="0"/>
            </a:endParaRPr>
          </a:p>
          <a:p>
            <a:r>
              <a:rPr lang="en-US" sz="1800" b="1" dirty="0">
                <a:solidFill>
                  <a:srgbClr val="007A96"/>
                </a:solidFill>
                <a:latin typeface="Arial" panose="020B0604020202020204" pitchFamily="34" charset="0"/>
              </a:rPr>
              <a:t>$1,000 </a:t>
            </a:r>
            <a:r>
              <a:rPr lang="en-US" sz="1800" dirty="0">
                <a:solidFill>
                  <a:srgbClr val="007A96"/>
                </a:solidFill>
                <a:latin typeface="Arial" panose="020B0604020202020204" pitchFamily="34" charset="0"/>
              </a:rPr>
              <a:t>leftover for summer camp</a:t>
            </a:r>
            <a:endParaRPr lang="en-US" sz="1800" dirty="0">
              <a:latin typeface="Arial" panose="020B0604020202020204" pitchFamily="34" charset="0"/>
            </a:endParaRPr>
          </a:p>
          <a:p>
            <a:pPr defTabSz="931774">
              <a:defRPr/>
            </a:pPr>
            <a:endParaRPr lang="en-US" dirty="0">
              <a:solidFill>
                <a:srgbClr val="626362"/>
              </a:solidFill>
              <a:latin typeface="Arial"/>
            </a:endParaRPr>
          </a:p>
          <a:p>
            <a:pPr defTabSz="931774">
              <a:defRPr/>
            </a:pPr>
            <a:r>
              <a:rPr lang="en-US" baseline="30000" dirty="0">
                <a:solidFill>
                  <a:srgbClr val="626362"/>
                </a:solidFill>
                <a:latin typeface="Arial" panose="020B0604020202020204" pitchFamily="34" charset="0"/>
                <a:cs typeface="Arial" panose="020B0604020202020204" pitchFamily="34" charset="0"/>
              </a:rPr>
              <a:t>1</a:t>
            </a:r>
            <a:r>
              <a:rPr lang="en-US" dirty="0">
                <a:solidFill>
                  <a:srgbClr val="626362"/>
                </a:solidFill>
                <a:latin typeface="Arial"/>
              </a:rPr>
              <a:t>Estimated savings are based on an assumed combined federal and state income tax bracket of 30%. Actual savings will depend on your taxable income and tax status. </a:t>
            </a:r>
            <a:endParaRPr lang="en-US" dirty="0">
              <a:solidFill>
                <a:srgbClr val="62636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F2C8D85-238B-4E9A-BCE6-25F85031B071}" type="slidenum">
              <a:rPr lang="en-US" smtClean="0"/>
              <a:t>12</a:t>
            </a:fld>
            <a:endParaRPr lang="en-US"/>
          </a:p>
        </p:txBody>
      </p:sp>
    </p:spTree>
    <p:extLst>
      <p:ext uri="{BB962C8B-B14F-4D97-AF65-F5344CB8AC3E}">
        <p14:creationId xmlns:p14="http://schemas.microsoft.com/office/powerpoint/2010/main" val="292789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BE42FE3-2463-BA40-B165-CCAA241FE5E0}" type="slidenum">
              <a:rPr lang="en-US" smtClean="0"/>
              <a:t>13</a:t>
            </a:fld>
            <a:endParaRPr lang="en-US"/>
          </a:p>
        </p:txBody>
      </p:sp>
    </p:spTree>
    <p:extLst>
      <p:ext uri="{BB962C8B-B14F-4D97-AF65-F5344CB8AC3E}">
        <p14:creationId xmlns:p14="http://schemas.microsoft.com/office/powerpoint/2010/main" val="4096267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14</a:t>
            </a:fld>
            <a:endParaRPr lang="en-US"/>
          </a:p>
        </p:txBody>
      </p:sp>
    </p:spTree>
    <p:extLst>
      <p:ext uri="{BB962C8B-B14F-4D97-AF65-F5344CB8AC3E}">
        <p14:creationId xmlns:p14="http://schemas.microsoft.com/office/powerpoint/2010/main" val="177322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has animation:</a:t>
            </a:r>
          </a:p>
          <a:p>
            <a:endParaRPr lang="en-US" dirty="0"/>
          </a:p>
          <a:p>
            <a:r>
              <a:rPr lang="en-US" dirty="0"/>
              <a:t>Slide Content:</a:t>
            </a:r>
          </a:p>
          <a:p>
            <a:r>
              <a:rPr lang="en-US" b="1" dirty="0">
                <a:latin typeface="+mj-lt"/>
              </a:rPr>
              <a:t>Get started today!</a:t>
            </a:r>
          </a:p>
          <a:p>
            <a:endParaRPr lang="en-US" b="1" dirty="0">
              <a:latin typeface="+mj-lt"/>
            </a:endParaRPr>
          </a:p>
          <a:p>
            <a:pPr marL="349415" indent="-349415" defTabSz="931774">
              <a:lnSpc>
                <a:spcPct val="110000"/>
              </a:lnSpc>
              <a:spcAft>
                <a:spcPts val="611"/>
              </a:spcAft>
              <a:buFont typeface="+mj-lt"/>
              <a:buAutoNum type="arabicPeriod"/>
              <a:defRPr/>
            </a:pPr>
            <a:r>
              <a:rPr lang="en-US" sz="1600" dirty="0">
                <a:solidFill>
                  <a:srgbClr val="007A96"/>
                </a:solidFill>
                <a:latin typeface="Arial"/>
              </a:rPr>
              <a:t>Sign up </a:t>
            </a:r>
          </a:p>
          <a:p>
            <a:pPr marL="291179" indent="-291179" defTabSz="931774">
              <a:lnSpc>
                <a:spcPct val="120000"/>
              </a:lnSpc>
              <a:spcAft>
                <a:spcPts val="1223"/>
              </a:spcAft>
              <a:buFont typeface="Wingdings" pitchFamily="2" charset="2"/>
              <a:buChar char="ü"/>
              <a:defRPr/>
            </a:pPr>
            <a:r>
              <a:rPr lang="en-US" dirty="0">
                <a:solidFill>
                  <a:srgbClr val="626362"/>
                </a:solidFill>
                <a:latin typeface="Arial"/>
              </a:rPr>
              <a:t>Each plan year during open enrollment</a:t>
            </a:r>
          </a:p>
          <a:p>
            <a:pPr marL="291179" indent="-291179" defTabSz="931774">
              <a:lnSpc>
                <a:spcPct val="120000"/>
              </a:lnSpc>
              <a:spcAft>
                <a:spcPts val="611"/>
              </a:spcAft>
              <a:buFont typeface="Wingdings" pitchFamily="2" charset="2"/>
              <a:buChar char="ü"/>
              <a:defRPr/>
            </a:pPr>
            <a:r>
              <a:rPr lang="en-US" dirty="0">
                <a:solidFill>
                  <a:srgbClr val="626362"/>
                </a:solidFill>
                <a:latin typeface="Arial"/>
              </a:rPr>
              <a:t>Choose election amount for the year (typically cannot change)</a:t>
            </a:r>
          </a:p>
          <a:p>
            <a:endParaRPr lang="en-US" dirty="0"/>
          </a:p>
          <a:p>
            <a:pPr marL="232943" indent="-232943" defTabSz="931774">
              <a:buFont typeface="+mj-lt"/>
              <a:buAutoNum type="arabicPeriod" startAt="2"/>
              <a:defRPr/>
            </a:pPr>
            <a:r>
              <a:rPr lang="en-US" dirty="0">
                <a:solidFill>
                  <a:srgbClr val="007A96"/>
                </a:solidFill>
                <a:latin typeface="Arial"/>
              </a:rPr>
              <a:t>Contribute</a:t>
            </a:r>
          </a:p>
          <a:p>
            <a:pPr marL="291179" indent="-291179" defTabSz="931774">
              <a:lnSpc>
                <a:spcPct val="120000"/>
              </a:lnSpc>
              <a:spcAft>
                <a:spcPts val="1223"/>
              </a:spcAft>
              <a:buFont typeface="Wingdings" pitchFamily="2" charset="2"/>
              <a:buChar char="ü"/>
              <a:defRPr/>
            </a:pPr>
            <a:r>
              <a:rPr lang="en-US" dirty="0">
                <a:solidFill>
                  <a:srgbClr val="626362"/>
                </a:solidFill>
                <a:latin typeface="Arial"/>
              </a:rPr>
              <a:t>Pre-tax through payroll</a:t>
            </a:r>
          </a:p>
          <a:p>
            <a:pPr marL="291179" indent="-291179" defTabSz="931774">
              <a:lnSpc>
                <a:spcPct val="120000"/>
              </a:lnSpc>
              <a:spcAft>
                <a:spcPts val="1223"/>
              </a:spcAft>
              <a:buFont typeface="Wingdings" pitchFamily="2" charset="2"/>
              <a:buChar char="ü"/>
              <a:defRPr/>
            </a:pPr>
            <a:r>
              <a:rPr lang="en-US" dirty="0">
                <a:solidFill>
                  <a:srgbClr val="626362"/>
                </a:solidFill>
                <a:latin typeface="Arial"/>
              </a:rPr>
              <a:t>Equal amounts are generally taken from each paycheck</a:t>
            </a:r>
          </a:p>
          <a:p>
            <a:pPr marL="291179" indent="-291179" defTabSz="931774">
              <a:lnSpc>
                <a:spcPct val="120000"/>
              </a:lnSpc>
              <a:spcAft>
                <a:spcPts val="1223"/>
              </a:spcAft>
              <a:buFont typeface="Wingdings" pitchFamily="2" charset="2"/>
              <a:buChar char="ü"/>
              <a:defRPr/>
            </a:pPr>
            <a:endParaRPr lang="en-US" dirty="0">
              <a:solidFill>
                <a:srgbClr val="626362"/>
              </a:solidFill>
              <a:latin typeface="Arial"/>
            </a:endParaRPr>
          </a:p>
          <a:p>
            <a:pPr marL="291179" indent="-291179" defTabSz="931774">
              <a:lnSpc>
                <a:spcPct val="120000"/>
              </a:lnSpc>
              <a:spcAft>
                <a:spcPts val="1223"/>
              </a:spcAft>
              <a:buFont typeface="+mj-lt"/>
              <a:buAutoNum type="arabicPeriod" startAt="3"/>
              <a:defRPr/>
            </a:pPr>
            <a:r>
              <a:rPr lang="en-US" dirty="0">
                <a:solidFill>
                  <a:srgbClr val="007A96"/>
                </a:solidFill>
                <a:latin typeface="Arial"/>
              </a:rPr>
              <a:t>Use your funds</a:t>
            </a:r>
          </a:p>
          <a:p>
            <a:pPr marL="291179" indent="-291179" defTabSz="931774">
              <a:lnSpc>
                <a:spcPct val="120000"/>
              </a:lnSpc>
              <a:spcAft>
                <a:spcPts val="1223"/>
              </a:spcAft>
              <a:buFont typeface="Wingdings" pitchFamily="2" charset="2"/>
              <a:buChar char="ü"/>
              <a:defRPr/>
            </a:pPr>
            <a:r>
              <a:rPr lang="en-US" dirty="0">
                <a:solidFill>
                  <a:srgbClr val="626362"/>
                </a:solidFill>
                <a:latin typeface="Arial"/>
              </a:rPr>
              <a:t>Pay with your HealthEquity</a:t>
            </a:r>
            <a:r>
              <a:rPr lang="en-US" baseline="30000" dirty="0">
                <a:solidFill>
                  <a:srgbClr val="626362"/>
                </a:solidFill>
                <a:latin typeface="Arial"/>
              </a:rPr>
              <a:t>®</a:t>
            </a:r>
            <a:r>
              <a:rPr lang="en-US" dirty="0">
                <a:solidFill>
                  <a:srgbClr val="626362"/>
                </a:solidFill>
                <a:latin typeface="Arial"/>
              </a:rPr>
              <a:t> Visa</a:t>
            </a:r>
            <a:r>
              <a:rPr lang="en-US" baseline="30000" dirty="0">
                <a:solidFill>
                  <a:srgbClr val="626362"/>
                </a:solidFill>
                <a:latin typeface="Arial"/>
              </a:rPr>
              <a:t>®</a:t>
            </a:r>
            <a:r>
              <a:rPr lang="en-US" dirty="0">
                <a:solidFill>
                  <a:srgbClr val="626362"/>
                </a:solidFill>
                <a:latin typeface="Arial"/>
              </a:rPr>
              <a:t> Reimbursement Account Card</a:t>
            </a:r>
            <a:r>
              <a:rPr lang="en-US" baseline="30000" dirty="0">
                <a:solidFill>
                  <a:srgbClr val="626362"/>
                </a:solidFill>
                <a:latin typeface="Arial"/>
              </a:rPr>
              <a:t>1</a:t>
            </a:r>
          </a:p>
          <a:p>
            <a:pPr marL="291179" indent="-291179" defTabSz="931774">
              <a:lnSpc>
                <a:spcPct val="120000"/>
              </a:lnSpc>
              <a:spcAft>
                <a:spcPts val="1223"/>
              </a:spcAft>
              <a:buFont typeface="Wingdings" pitchFamily="2" charset="2"/>
              <a:buChar char="ü"/>
              <a:defRPr/>
            </a:pPr>
            <a:r>
              <a:rPr lang="en-US" dirty="0">
                <a:solidFill>
                  <a:srgbClr val="626362"/>
                </a:solidFill>
                <a:latin typeface="Arial"/>
              </a:rPr>
              <a:t>Submit for reimbursement via the HealthEquity online tool</a:t>
            </a:r>
          </a:p>
          <a:p>
            <a:pPr marL="291179" indent="-291179" defTabSz="931774">
              <a:lnSpc>
                <a:spcPct val="120000"/>
              </a:lnSpc>
              <a:spcAft>
                <a:spcPts val="1223"/>
              </a:spcAft>
              <a:buFont typeface="Wingdings" pitchFamily="2" charset="2"/>
              <a:buChar char="ü"/>
              <a:defRPr/>
            </a:pPr>
            <a:r>
              <a:rPr lang="en-US" b="1" dirty="0">
                <a:solidFill>
                  <a:srgbClr val="626362"/>
                </a:solidFill>
                <a:latin typeface="Arial"/>
              </a:rPr>
              <a:t>Remember to save ALL receipts</a:t>
            </a:r>
          </a:p>
          <a:p>
            <a:pPr marL="291179" indent="-291179" defTabSz="931774">
              <a:lnSpc>
                <a:spcPct val="120000"/>
              </a:lnSpc>
              <a:spcAft>
                <a:spcPts val="1223"/>
              </a:spcAft>
              <a:buFont typeface="Wingdings" pitchFamily="2" charset="2"/>
              <a:buChar char="ü"/>
              <a:defRPr/>
            </a:pPr>
            <a:endParaRPr lang="en-US" b="1" dirty="0">
              <a:solidFill>
                <a:srgbClr val="626362"/>
              </a:solidFill>
              <a:latin typeface="Arial"/>
            </a:endParaRPr>
          </a:p>
          <a:p>
            <a:pPr defTabSz="931774">
              <a:lnSpc>
                <a:spcPct val="120000"/>
              </a:lnSpc>
              <a:spcAft>
                <a:spcPts val="1223"/>
              </a:spcAft>
              <a:defRPr/>
            </a:pPr>
            <a:r>
              <a:rPr lang="en-US" baseline="30000" dirty="0">
                <a:solidFill>
                  <a:srgbClr val="626362"/>
                </a:solidFill>
                <a:latin typeface="Arial" panose="020B0604020202020204" pitchFamily="34" charset="0"/>
                <a:cs typeface="Arial" panose="020B0604020202020204" pitchFamily="34" charset="0"/>
              </a:rPr>
              <a:t>1</a:t>
            </a:r>
            <a:r>
              <a:rPr lang="en-US" dirty="0">
                <a:solidFill>
                  <a:srgbClr val="626362"/>
                </a:solidFill>
                <a:latin typeface="Arial"/>
              </a:rPr>
              <a:t>This card is issued by The Bancorp Bank; member FDIC pursuant to a license from Visa U.S.A. Inc. Your card can be used everywhere Visa debit cards are accepted for qualified expenses. This card cannot be used at ATMs and you cannot get cash back, and cannot be used at gas stations, restaurants, or other establishments not health related. See Cardholder Agreement for complete usage restrictions.</a:t>
            </a:r>
          </a:p>
        </p:txBody>
      </p:sp>
      <p:sp>
        <p:nvSpPr>
          <p:cNvPr id="4" name="Slide Number Placeholder 3"/>
          <p:cNvSpPr>
            <a:spLocks noGrp="1"/>
          </p:cNvSpPr>
          <p:nvPr>
            <p:ph type="sldNum" sz="quarter" idx="5"/>
          </p:nvPr>
        </p:nvSpPr>
        <p:spPr/>
        <p:txBody>
          <a:bodyPr/>
          <a:lstStyle/>
          <a:p>
            <a:fld id="{9F2C8D85-238B-4E9A-BCE6-25F85031B071}" type="slidenum">
              <a:rPr lang="en-US" smtClean="0"/>
              <a:t>15</a:t>
            </a:fld>
            <a:endParaRPr lang="en-US"/>
          </a:p>
        </p:txBody>
      </p:sp>
    </p:spTree>
    <p:extLst>
      <p:ext uri="{BB962C8B-B14F-4D97-AF65-F5344CB8AC3E}">
        <p14:creationId xmlns:p14="http://schemas.microsoft.com/office/powerpoint/2010/main" val="350668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2C8D85-238B-4E9A-BCE6-25F85031B071}" type="slidenum">
              <a:rPr lang="en-US" smtClean="0"/>
              <a:t>16</a:t>
            </a:fld>
            <a:endParaRPr lang="en-US"/>
          </a:p>
        </p:txBody>
      </p:sp>
    </p:spTree>
    <p:extLst>
      <p:ext uri="{BB962C8B-B14F-4D97-AF65-F5344CB8AC3E}">
        <p14:creationId xmlns:p14="http://schemas.microsoft.com/office/powerpoint/2010/main" val="321856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a:p>
            <a:endParaRPr lang="en-US" dirty="0"/>
          </a:p>
          <a:p>
            <a:pPr defTabSz="465887">
              <a:defRPr/>
            </a:pPr>
            <a:endParaRPr lang="en-US" dirty="0"/>
          </a:p>
          <a:p>
            <a:endParaRPr lang="en-US" dirty="0"/>
          </a:p>
        </p:txBody>
      </p:sp>
      <p:sp>
        <p:nvSpPr>
          <p:cNvPr id="4" name="Slide Number Placeholder 3"/>
          <p:cNvSpPr>
            <a:spLocks noGrp="1"/>
          </p:cNvSpPr>
          <p:nvPr>
            <p:ph type="sldNum" sz="quarter" idx="5"/>
          </p:nvPr>
        </p:nvSpPr>
        <p:spPr/>
        <p:txBody>
          <a:bodyPr/>
          <a:lstStyle/>
          <a:p>
            <a:pPr defTabSz="465887">
              <a:defRPr/>
            </a:pPr>
            <a:fld id="{BBE42FE3-2463-BA40-B165-CCAA241FE5E0}" type="slidenum">
              <a:rPr lang="en-US">
                <a:solidFill>
                  <a:prstClr val="black"/>
                </a:solidFill>
                <a:latin typeface="Calibri"/>
              </a:rPr>
              <a:pPr defTabSz="465887">
                <a:defRPr/>
              </a:pPr>
              <a:t>17</a:t>
            </a:fld>
            <a:endParaRPr lang="en-US">
              <a:solidFill>
                <a:prstClr val="black"/>
              </a:solidFill>
              <a:latin typeface="Calibri"/>
            </a:endParaRPr>
          </a:p>
        </p:txBody>
      </p:sp>
    </p:spTree>
    <p:extLst>
      <p:ext uri="{BB962C8B-B14F-4D97-AF65-F5344CB8AC3E}">
        <p14:creationId xmlns:p14="http://schemas.microsoft.com/office/powerpoint/2010/main" val="417623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B43B8F-3C50-44FF-89BB-5FC7D30605B6}" type="slidenum">
              <a:rPr lang="en-US" smtClean="0"/>
              <a:t>18</a:t>
            </a:fld>
            <a:endParaRPr lang="en-US"/>
          </a:p>
        </p:txBody>
      </p:sp>
    </p:spTree>
    <p:extLst>
      <p:ext uri="{BB962C8B-B14F-4D97-AF65-F5344CB8AC3E}">
        <p14:creationId xmlns:p14="http://schemas.microsoft.com/office/powerpoint/2010/main" val="108123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43B8F-3C50-44FF-89BB-5FC7D30605B6}" type="slidenum">
              <a:rPr lang="en-US" smtClean="0"/>
              <a:t>2</a:t>
            </a:fld>
            <a:endParaRPr lang="en-US"/>
          </a:p>
        </p:txBody>
      </p:sp>
    </p:spTree>
    <p:extLst>
      <p:ext uri="{BB962C8B-B14F-4D97-AF65-F5344CB8AC3E}">
        <p14:creationId xmlns:p14="http://schemas.microsoft.com/office/powerpoint/2010/main" val="44792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has animation:</a:t>
            </a:r>
          </a:p>
          <a:p>
            <a:endParaRPr lang="en-US" dirty="0"/>
          </a:p>
          <a:p>
            <a:r>
              <a:rPr lang="en-US" dirty="0"/>
              <a:t>Slide Content:</a:t>
            </a:r>
          </a:p>
          <a:p>
            <a:r>
              <a:rPr lang="en-US" b="1" dirty="0"/>
              <a:t>Why choose a Dependent Care FSA?</a:t>
            </a:r>
          </a:p>
          <a:p>
            <a:endParaRPr lang="en-US" b="1" dirty="0"/>
          </a:p>
          <a:p>
            <a:pPr marL="349415" indent="-349415" defTabSz="931774">
              <a:lnSpc>
                <a:spcPct val="110000"/>
              </a:lnSpc>
              <a:spcAft>
                <a:spcPts val="306"/>
              </a:spcAft>
              <a:buFont typeface="+mj-lt"/>
              <a:buAutoNum type="arabicPeriod"/>
              <a:defRPr/>
            </a:pPr>
            <a:r>
              <a:rPr lang="en-US" sz="1600" dirty="0">
                <a:solidFill>
                  <a:srgbClr val="007A96"/>
                </a:solidFill>
                <a:latin typeface="Arial"/>
              </a:rPr>
              <a:t>Significant tax savings </a:t>
            </a:r>
            <a:r>
              <a:rPr lang="en-US" dirty="0">
                <a:solidFill>
                  <a:srgbClr val="626362"/>
                </a:solidFill>
                <a:latin typeface="Arial"/>
              </a:rPr>
              <a:t>Since each dollar you contribute to your DCFSA is tax-deductible</a:t>
            </a:r>
            <a:r>
              <a:rPr lang="en-US" baseline="30000" dirty="0">
                <a:solidFill>
                  <a:srgbClr val="626362"/>
                </a:solidFill>
                <a:latin typeface="Arial"/>
              </a:rPr>
              <a:t>1</a:t>
            </a:r>
            <a:r>
              <a:rPr lang="en-US" dirty="0">
                <a:solidFill>
                  <a:srgbClr val="626362"/>
                </a:solidFill>
                <a:latin typeface="Arial"/>
              </a:rPr>
              <a:t> you could potentially save $1500 on eligible medical expenses.</a:t>
            </a:r>
            <a:r>
              <a:rPr lang="en-US" baseline="30000" dirty="0">
                <a:solidFill>
                  <a:srgbClr val="626362"/>
                </a:solidFill>
                <a:latin typeface="Arial"/>
              </a:rPr>
              <a:t>2</a:t>
            </a:r>
          </a:p>
          <a:p>
            <a:pPr marL="349415" indent="-349415" defTabSz="931774">
              <a:lnSpc>
                <a:spcPct val="110000"/>
              </a:lnSpc>
              <a:spcAft>
                <a:spcPts val="306"/>
              </a:spcAft>
              <a:buFont typeface="+mj-lt"/>
              <a:buAutoNum type="arabicPeriod"/>
              <a:defRPr/>
            </a:pPr>
            <a:endParaRPr lang="en-US" dirty="0">
              <a:solidFill>
                <a:srgbClr val="626362"/>
              </a:solidFill>
              <a:latin typeface="Arial"/>
            </a:endParaRPr>
          </a:p>
          <a:p>
            <a:pPr marL="349415" indent="-349415">
              <a:lnSpc>
                <a:spcPct val="110000"/>
              </a:lnSpc>
              <a:spcAft>
                <a:spcPts val="306"/>
              </a:spcAft>
              <a:buFont typeface="+mj-lt"/>
              <a:buAutoNum type="arabicPeriod"/>
              <a:defRPr/>
            </a:pPr>
            <a:r>
              <a:rPr lang="en-US" sz="1600" dirty="0">
                <a:solidFill>
                  <a:srgbClr val="007A96"/>
                </a:solidFill>
                <a:latin typeface="Arial"/>
              </a:rPr>
              <a:t>Combine with an HSA </a:t>
            </a:r>
            <a:r>
              <a:rPr lang="en-US" dirty="0">
                <a:solidFill>
                  <a:srgbClr val="626362"/>
                </a:solidFill>
                <a:latin typeface="Arial"/>
              </a:rPr>
              <a:t>Pairing a DCFSA with a health savings account (HSA) allows you to maximize your pre-tax HSA contributions and contribute additional pre-tax dollars to your DCFSA.</a:t>
            </a:r>
          </a:p>
          <a:p>
            <a:pPr marL="349415" indent="-349415" defTabSz="931774">
              <a:lnSpc>
                <a:spcPct val="110000"/>
              </a:lnSpc>
              <a:spcAft>
                <a:spcPts val="306"/>
              </a:spcAft>
              <a:buFont typeface="+mj-lt"/>
              <a:buAutoNum type="arabicPeriod"/>
              <a:defRPr/>
            </a:pPr>
            <a:endParaRPr lang="en-US" dirty="0">
              <a:solidFill>
                <a:srgbClr val="626362"/>
              </a:solidFill>
              <a:latin typeface="Arial"/>
            </a:endParaRPr>
          </a:p>
          <a:p>
            <a:pPr marL="349415" indent="-349415" defTabSz="931774">
              <a:lnSpc>
                <a:spcPct val="110000"/>
              </a:lnSpc>
              <a:spcAft>
                <a:spcPts val="306"/>
              </a:spcAft>
              <a:buFont typeface="+mj-lt"/>
              <a:buAutoNum type="arabicPeriod"/>
              <a:defRPr/>
            </a:pPr>
            <a:r>
              <a:rPr lang="en-US" sz="1600" dirty="0">
                <a:solidFill>
                  <a:srgbClr val="007A96"/>
                </a:solidFill>
                <a:latin typeface="Arial"/>
              </a:rPr>
              <a:t>Cover more than you think </a:t>
            </a:r>
            <a:r>
              <a:rPr lang="en-US" dirty="0">
                <a:solidFill>
                  <a:srgbClr val="626362"/>
                </a:solidFill>
                <a:latin typeface="Arial"/>
              </a:rPr>
              <a:t>Use DCFSA dollars to cover a wide variety of eligible dependent care expenses,</a:t>
            </a:r>
            <a:r>
              <a:rPr lang="en-US" baseline="30000" dirty="0">
                <a:solidFill>
                  <a:srgbClr val="626362"/>
                </a:solidFill>
                <a:latin typeface="Arial"/>
              </a:rPr>
              <a:t>3</a:t>
            </a:r>
            <a:r>
              <a:rPr lang="en-US" dirty="0">
                <a:solidFill>
                  <a:srgbClr val="626362"/>
                </a:solidFill>
                <a:latin typeface="Arial"/>
              </a:rPr>
              <a:t> including: daycare, nursery school, and preschool; summer day camp; before or afterschool programs; elder daycare.</a:t>
            </a:r>
          </a:p>
          <a:p>
            <a:pPr marL="349415" indent="-349415" defTabSz="931774">
              <a:lnSpc>
                <a:spcPct val="110000"/>
              </a:lnSpc>
              <a:spcAft>
                <a:spcPts val="306"/>
              </a:spcAft>
              <a:buFont typeface="+mj-lt"/>
              <a:buAutoNum type="arabicPeriod"/>
              <a:defRPr/>
            </a:pPr>
            <a:endParaRPr lang="en-US" dirty="0">
              <a:solidFill>
                <a:srgbClr val="626362"/>
              </a:solidFill>
              <a:latin typeface="Arial"/>
            </a:endParaRPr>
          </a:p>
          <a:p>
            <a:pPr defTabSz="931774">
              <a:lnSpc>
                <a:spcPct val="110000"/>
              </a:lnSpc>
              <a:spcAft>
                <a:spcPts val="306"/>
              </a:spcAft>
              <a:defRPr/>
            </a:pPr>
            <a:r>
              <a:rPr lang="en-US" baseline="30000" dirty="0">
                <a:solidFill>
                  <a:srgbClr val="626362"/>
                </a:solidFill>
                <a:latin typeface="Arial" panose="020B0604020202020204" pitchFamily="34" charset="0"/>
                <a:cs typeface="Arial" panose="020B0604020202020204" pitchFamily="34" charset="0"/>
              </a:rPr>
              <a:t>1</a:t>
            </a:r>
            <a:r>
              <a:rPr lang="en-US" dirty="0">
                <a:solidFill>
                  <a:srgbClr val="626362"/>
                </a:solidFill>
                <a:latin typeface="Arial" panose="020B0604020202020204" pitchFamily="34" charset="0"/>
                <a:cs typeface="Arial" panose="020B0604020202020204" pitchFamily="34" charset="0"/>
              </a:rPr>
              <a:t>FSAs are never taxed at a federal income tax level when used appropriately for qualified medical expenses. Also, most states recognize FSA funds as tax-deductible with very few exceptions. Please consult a tax advisor regarding your state’s specific rules. </a:t>
            </a:r>
            <a:r>
              <a:rPr lang="en-US" dirty="0">
                <a:solidFill>
                  <a:srgbClr val="626362"/>
                </a:solidFill>
                <a:latin typeface="Arial"/>
              </a:rPr>
              <a:t>Estimated savings are based on an assumed combined federal and state income tax bracket of 30%. Actual savings will depend on your taxable income and tax status. </a:t>
            </a:r>
            <a:r>
              <a:rPr lang="en-US" dirty="0">
                <a:solidFill>
                  <a:srgbClr val="626362"/>
                </a:solidFill>
                <a:latin typeface="Arial" panose="020B0604020202020204" pitchFamily="34" charset="0"/>
                <a:cs typeface="Arial" panose="020B0604020202020204" pitchFamily="34" charset="0"/>
              </a:rPr>
              <a:t>|</a:t>
            </a:r>
            <a:r>
              <a:rPr lang="en-US" spc="408" dirty="0">
                <a:solidFill>
                  <a:srgbClr val="626362"/>
                </a:solidFill>
                <a:latin typeface="Arial" panose="020B0604020202020204" pitchFamily="34" charset="0"/>
                <a:cs typeface="Arial" panose="020B0604020202020204" pitchFamily="34" charset="0"/>
              </a:rPr>
              <a:t> </a:t>
            </a:r>
            <a:r>
              <a:rPr lang="en-US" baseline="30000" dirty="0">
                <a:solidFill>
                  <a:srgbClr val="626362"/>
                </a:solidFill>
                <a:latin typeface="Arial" panose="020B0604020202020204" pitchFamily="34" charset="0"/>
                <a:cs typeface="Arial" panose="020B0604020202020204" pitchFamily="34" charset="0"/>
              </a:rPr>
              <a:t>2</a:t>
            </a:r>
            <a:r>
              <a:rPr lang="en-US" dirty="0">
                <a:solidFill>
                  <a:srgbClr val="626362"/>
                </a:solidFill>
                <a:latin typeface="Arial" panose="020B0604020202020204" pitchFamily="34" charset="0"/>
                <a:cs typeface="Arial" panose="020B0604020202020204" pitchFamily="34" charset="0"/>
              </a:rPr>
              <a:t> Estimate for illustrative purposes only |</a:t>
            </a:r>
            <a:r>
              <a:rPr lang="en-US" spc="408" dirty="0">
                <a:solidFill>
                  <a:srgbClr val="626362"/>
                </a:solidFill>
                <a:latin typeface="Arial" panose="020B0604020202020204" pitchFamily="34" charset="0"/>
                <a:cs typeface="Arial" panose="020B0604020202020204" pitchFamily="34" charset="0"/>
              </a:rPr>
              <a:t> </a:t>
            </a:r>
            <a:r>
              <a:rPr lang="en-US" baseline="30000" dirty="0">
                <a:solidFill>
                  <a:srgbClr val="626362"/>
                </a:solidFill>
                <a:latin typeface="Arial" panose="020B0604020202020204" pitchFamily="34" charset="0"/>
                <a:cs typeface="Arial" panose="020B0604020202020204" pitchFamily="34" charset="0"/>
              </a:rPr>
              <a:t>3</a:t>
            </a:r>
            <a:r>
              <a:rPr lang="en-US" dirty="0">
                <a:solidFill>
                  <a:srgbClr val="626362"/>
                </a:solidFill>
                <a:latin typeface="Arial" panose="020B0604020202020204" pitchFamily="34" charset="0"/>
                <a:cs typeface="Arial" panose="020B0604020202020204" pitchFamily="34" charset="0"/>
              </a:rPr>
              <a:t>Eligible expenses may vary by plan design. Your employer determines which expenses are eligible for reimbursement. Please review plan documents carefully and consult your benefits team for a full list of eligible expenses. It is the member’s responsibility to ensure eligibility requirements as well as if they are eligible for the expenses submitted. </a:t>
            </a:r>
          </a:p>
        </p:txBody>
      </p:sp>
      <p:sp>
        <p:nvSpPr>
          <p:cNvPr id="4" name="Slide Number Placeholder 3"/>
          <p:cNvSpPr>
            <a:spLocks noGrp="1"/>
          </p:cNvSpPr>
          <p:nvPr>
            <p:ph type="sldNum" sz="quarter" idx="5"/>
          </p:nvPr>
        </p:nvSpPr>
        <p:spPr/>
        <p:txBody>
          <a:bodyPr/>
          <a:lstStyle/>
          <a:p>
            <a:fld id="{9F2C8D85-238B-4E9A-BCE6-25F85031B071}" type="slidenum">
              <a:rPr lang="en-US" smtClean="0"/>
              <a:t>3</a:t>
            </a:fld>
            <a:endParaRPr lang="en-US"/>
          </a:p>
        </p:txBody>
      </p:sp>
    </p:spTree>
    <p:extLst>
      <p:ext uri="{BB962C8B-B14F-4D97-AF65-F5344CB8AC3E}">
        <p14:creationId xmlns:p14="http://schemas.microsoft.com/office/powerpoint/2010/main" val="181510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pPr defTabSz="465887">
              <a:defRPr/>
            </a:pPr>
            <a:fld id="{BBE42FE3-2463-BA40-B165-CCAA241FE5E0}" type="slidenum">
              <a:rPr lang="en-US">
                <a:solidFill>
                  <a:prstClr val="black"/>
                </a:solidFill>
                <a:latin typeface="Calibri"/>
              </a:rPr>
              <a:pPr defTabSz="465887">
                <a:defRPr/>
              </a:pPr>
              <a:t>4</a:t>
            </a:fld>
            <a:endParaRPr lang="en-US">
              <a:solidFill>
                <a:prstClr val="black"/>
              </a:solidFill>
              <a:latin typeface="Calibri"/>
            </a:endParaRPr>
          </a:p>
        </p:txBody>
      </p:sp>
    </p:spTree>
    <p:extLst>
      <p:ext uri="{BB962C8B-B14F-4D97-AF65-F5344CB8AC3E}">
        <p14:creationId xmlns:p14="http://schemas.microsoft.com/office/powerpoint/2010/main" val="3456606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BBE42FE3-2463-BA40-B165-CCAA241FE5E0}" type="slidenum">
              <a:rPr lang="en-US" smtClean="0"/>
              <a:t>5</a:t>
            </a:fld>
            <a:endParaRPr lang="en-US"/>
          </a:p>
        </p:txBody>
      </p:sp>
    </p:spTree>
    <p:extLst>
      <p:ext uri="{BB962C8B-B14F-4D97-AF65-F5344CB8AC3E}">
        <p14:creationId xmlns:p14="http://schemas.microsoft.com/office/powerpoint/2010/main" val="418451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6</a:t>
            </a:fld>
            <a:endParaRPr lang="en-US"/>
          </a:p>
        </p:txBody>
      </p:sp>
    </p:spTree>
    <p:extLst>
      <p:ext uri="{BB962C8B-B14F-4D97-AF65-F5344CB8AC3E}">
        <p14:creationId xmlns:p14="http://schemas.microsoft.com/office/powerpoint/2010/main" val="330996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cs typeface="Calibri"/>
              </a:rPr>
              <a:t>You can easily search for eligible expenses to use your DCFSA funds on at healthequity.com/learn/dependent-care-expenses/</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7</a:t>
            </a:fld>
            <a:endParaRPr lang="en-US"/>
          </a:p>
        </p:txBody>
      </p:sp>
    </p:spTree>
    <p:extLst>
      <p:ext uri="{BB962C8B-B14F-4D97-AF65-F5344CB8AC3E}">
        <p14:creationId xmlns:p14="http://schemas.microsoft.com/office/powerpoint/2010/main" val="137994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1774">
              <a:defRPr/>
            </a:pPr>
            <a:r>
              <a:rPr lang="en-US" dirty="0"/>
              <a:t>Slide has animation:</a:t>
            </a:r>
            <a:br>
              <a:rPr lang="en-US" dirty="0"/>
            </a:br>
            <a:r>
              <a:rPr lang="en-US" dirty="0"/>
              <a:t/>
            </a:r>
            <a:br>
              <a:rPr lang="en-US" dirty="0"/>
            </a:br>
            <a:r>
              <a:rPr lang="en-US" dirty="0"/>
              <a:t>Slide Content:</a:t>
            </a:r>
          </a:p>
          <a:p>
            <a:r>
              <a:rPr lang="en-US" b="1" dirty="0">
                <a:solidFill>
                  <a:schemeClr val="accent1"/>
                </a:solidFill>
              </a:rPr>
              <a:t>Your grace period gives you an additional 2 ½ months to use the previous year’s DCFSA funds.</a:t>
            </a:r>
            <a:endParaRPr lang="en-US" b="1" dirty="0"/>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8</a:t>
            </a:fld>
            <a:endParaRPr lang="en-US"/>
          </a:p>
        </p:txBody>
      </p:sp>
    </p:spTree>
    <p:extLst>
      <p:ext uri="{BB962C8B-B14F-4D97-AF65-F5344CB8AC3E}">
        <p14:creationId xmlns:p14="http://schemas.microsoft.com/office/powerpoint/2010/main" val="3416744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E42FE3-2463-BA40-B165-CCAA241FE5E0}" type="slidenum">
              <a:rPr lang="en-US" smtClean="0"/>
              <a:t>9</a:t>
            </a:fld>
            <a:endParaRPr lang="en-US"/>
          </a:p>
        </p:txBody>
      </p:sp>
    </p:spTree>
    <p:extLst>
      <p:ext uri="{BB962C8B-B14F-4D97-AF65-F5344CB8AC3E}">
        <p14:creationId xmlns:p14="http://schemas.microsoft.com/office/powerpoint/2010/main" val="3961312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dirty="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a:solidFill>
                  <a:srgbClr val="FFFFFF"/>
                </a:solidFill>
                <a:latin typeface="Sanchez Slab Bold" panose="02000000000000000000" pitchFamily="2"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219200" y="914401"/>
            <a:ext cx="2438400" cy="390143"/>
          </a:xfrm>
          <a:prstGeom prst="rect">
            <a:avLst/>
          </a:prstGeom>
        </p:spPr>
      </p:pic>
      <p:sp>
        <p:nvSpPr>
          <p:cNvPr id="9" name="TextBox 8">
            <a:extLst>
              <a:ext uri="{FF2B5EF4-FFF2-40B4-BE49-F238E27FC236}">
                <a16:creationId xmlns:a16="http://schemas.microsoft.com/office/drawing/2014/main" id="{A90BB92F-6AD3-794F-9A68-356862D68F15}"/>
              </a:ext>
            </a:extLst>
          </p:cNvPr>
          <p:cNvSpPr txBox="1"/>
          <p:nvPr userDrawn="1"/>
        </p:nvSpPr>
        <p:spPr>
          <a:xfrm>
            <a:off x="1109472" y="5992368"/>
            <a:ext cx="9748001" cy="584968"/>
          </a:xfrm>
          <a:prstGeom prst="rect">
            <a:avLst/>
          </a:prstGeom>
          <a:noFill/>
        </p:spPr>
        <p:txBody>
          <a:bodyPr wrap="square" rIns="0" rtlCol="0">
            <a:spAutoFit/>
          </a:bodyPr>
          <a:lstStyle/>
          <a:p>
            <a:pPr algn="l"/>
            <a:r>
              <a:rPr lang="en-US" sz="1067" b="0" i="0" dirty="0">
                <a:solidFill>
                  <a:schemeClr val="bg1"/>
                </a:solidFill>
                <a:latin typeface="Arial" panose="020B0604020202020204" pitchFamily="34" charset="0"/>
                <a:cs typeface="Arial" pitchFamily="34" charset="0"/>
              </a:rPr>
              <a:t>Copyright © 2021 HealthEquity, Inc.</a:t>
            </a:r>
            <a:r>
              <a:rPr lang="en-US" sz="1067" b="0" i="0" baseline="0" dirty="0">
                <a:solidFill>
                  <a:schemeClr val="bg1"/>
                </a:solidFill>
                <a:latin typeface="Arial" panose="020B0604020202020204" pitchFamily="34" charset="0"/>
                <a:cs typeface="Arial" pitchFamily="34" charset="0"/>
              </a:rPr>
              <a:t> All rights reserved.</a:t>
            </a:r>
          </a:p>
          <a:p>
            <a:pPr algn="l"/>
            <a:r>
              <a:rPr lang="en-US" sz="1067" b="0" i="0" dirty="0">
                <a:solidFill>
                  <a:schemeClr val="bg1"/>
                </a:solidFill>
                <a:latin typeface="Arial" panose="020B0604020202020204" pitchFamily="34" charset="0"/>
                <a:cs typeface="Arial" pitchFamily="34" charset="0"/>
              </a:rPr>
              <a:t>HealthEquity does not provide legal, tax or financial advice. Always consult a professional when making life-changing decisions.</a:t>
            </a:r>
          </a:p>
          <a:p>
            <a:pPr algn="r"/>
            <a:endParaRPr lang="en-US" sz="1067" b="0" i="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92436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2969355D-9979-4CE4-B885-BF04AA02C27E}"/>
              </a:ext>
            </a:extLst>
          </p:cNvPr>
          <p:cNvSpPr>
            <a:spLocks noGrp="1"/>
          </p:cNvSpPr>
          <p:nvPr>
            <p:ph sz="quarter" idx="10"/>
          </p:nvPr>
        </p:nvSpPr>
        <p:spPr>
          <a:xfrm>
            <a:off x="609600" y="1514475"/>
            <a:ext cx="1819275" cy="450850"/>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2C14AA21-19B9-45EA-8385-38EB64454105}"/>
              </a:ext>
            </a:extLst>
          </p:cNvPr>
          <p:cNvSpPr>
            <a:spLocks noGrp="1"/>
          </p:cNvSpPr>
          <p:nvPr>
            <p:ph sz="quarter" idx="11"/>
          </p:nvPr>
        </p:nvSpPr>
        <p:spPr>
          <a:xfrm>
            <a:off x="609600" y="2271973"/>
            <a:ext cx="1819275" cy="450850"/>
          </a:xfrm>
        </p:spPr>
        <p:txBody>
          <a:bodyPr/>
          <a:lstStyle>
            <a:lvl1pPr marL="0" indent="0">
              <a:buNone/>
              <a:defRPr/>
            </a:lvl1pPr>
          </a:lstStyle>
          <a:p>
            <a:pPr lvl="0"/>
            <a:endParaRPr lang="en-GB" dirty="0"/>
          </a:p>
        </p:txBody>
      </p:sp>
      <p:sp>
        <p:nvSpPr>
          <p:cNvPr id="11" name="Slide Number Placeholder 2">
            <a:extLst>
              <a:ext uri="{FF2B5EF4-FFF2-40B4-BE49-F238E27FC236}">
                <a16:creationId xmlns:a16="http://schemas.microsoft.com/office/drawing/2014/main" id="{BE44B820-B3C7-4D18-96B7-F876EFEBA43C}"/>
              </a:ext>
              <a:ext uri="{C183D7F6-B498-43B3-948B-1728B52AA6E4}">
                <adec:decorative xmlns:adec="http://schemas.microsoft.com/office/drawing/2017/decorative" xmlns=""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247714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540336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944887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5" name="Content Placeholder 4">
            <a:extLst>
              <a:ext uri="{FF2B5EF4-FFF2-40B4-BE49-F238E27FC236}">
                <a16:creationId xmlns:a16="http://schemas.microsoft.com/office/drawing/2014/main" id="{1C396D13-3ED2-4CAC-BC64-DFBFAD7ED9F2}"/>
              </a:ext>
            </a:extLst>
          </p:cNvPr>
          <p:cNvSpPr>
            <a:spLocks noGrp="1"/>
          </p:cNvSpPr>
          <p:nvPr>
            <p:ph sz="quarter" idx="10"/>
          </p:nvPr>
        </p:nvSpPr>
        <p:spPr>
          <a:xfrm>
            <a:off x="754063" y="1465263"/>
            <a:ext cx="1524680" cy="436108"/>
          </a:xfrm>
        </p:spPr>
        <p:txBody>
          <a:bodyPr/>
          <a:lstStyle>
            <a:lvl1pPr marL="0" indent="0">
              <a:buNone/>
              <a:defRPr/>
            </a:lvl1pPr>
          </a:lstStyle>
          <a:p>
            <a:pPr lvl="0"/>
            <a:endParaRPr lang="en-GB" dirty="0"/>
          </a:p>
        </p:txBody>
      </p:sp>
      <p:sp>
        <p:nvSpPr>
          <p:cNvPr id="10" name="Content Placeholder 4">
            <a:extLst>
              <a:ext uri="{FF2B5EF4-FFF2-40B4-BE49-F238E27FC236}">
                <a16:creationId xmlns:a16="http://schemas.microsoft.com/office/drawing/2014/main" id="{C4DE0CFF-E855-4772-8957-BDEEED92D557}"/>
              </a:ext>
            </a:extLst>
          </p:cNvPr>
          <p:cNvSpPr>
            <a:spLocks noGrp="1"/>
          </p:cNvSpPr>
          <p:nvPr>
            <p:ph sz="quarter" idx="11"/>
          </p:nvPr>
        </p:nvSpPr>
        <p:spPr>
          <a:xfrm>
            <a:off x="754063" y="1963173"/>
            <a:ext cx="1524680" cy="436108"/>
          </a:xfrm>
        </p:spPr>
        <p:txBody>
          <a:bodyPr/>
          <a:lstStyle>
            <a:lvl1pPr marL="0" indent="0">
              <a:buNone/>
              <a:defRPr/>
            </a:lvl1pPr>
          </a:lstStyle>
          <a:p>
            <a:pPr lvl="0"/>
            <a:endParaRPr lang="en-GB" dirty="0"/>
          </a:p>
        </p:txBody>
      </p:sp>
      <p:sp>
        <p:nvSpPr>
          <p:cNvPr id="11" name="Content Placeholder 4">
            <a:extLst>
              <a:ext uri="{FF2B5EF4-FFF2-40B4-BE49-F238E27FC236}">
                <a16:creationId xmlns:a16="http://schemas.microsoft.com/office/drawing/2014/main" id="{0F92A2AB-AEF7-4412-9C27-91FC41F2D3C1}"/>
              </a:ext>
            </a:extLst>
          </p:cNvPr>
          <p:cNvSpPr>
            <a:spLocks noGrp="1"/>
          </p:cNvSpPr>
          <p:nvPr>
            <p:ph sz="quarter" idx="12"/>
          </p:nvPr>
        </p:nvSpPr>
        <p:spPr>
          <a:xfrm>
            <a:off x="754063" y="2533314"/>
            <a:ext cx="1524680" cy="436108"/>
          </a:xfrm>
        </p:spPr>
        <p:txBody>
          <a:bodyPr/>
          <a:lstStyle>
            <a:lvl1pPr marL="0" indent="0">
              <a:buNone/>
              <a:defRPr/>
            </a:lvl1pPr>
          </a:lstStyle>
          <a:p>
            <a:pPr lvl="0"/>
            <a:endParaRPr lang="en-GB" dirty="0"/>
          </a:p>
        </p:txBody>
      </p:sp>
      <p:sp>
        <p:nvSpPr>
          <p:cNvPr id="12" name="Content Placeholder 4">
            <a:extLst>
              <a:ext uri="{FF2B5EF4-FFF2-40B4-BE49-F238E27FC236}">
                <a16:creationId xmlns:a16="http://schemas.microsoft.com/office/drawing/2014/main" id="{8DE06060-D883-4A81-923C-55CF616E27B1}"/>
              </a:ext>
            </a:extLst>
          </p:cNvPr>
          <p:cNvSpPr>
            <a:spLocks noGrp="1"/>
          </p:cNvSpPr>
          <p:nvPr>
            <p:ph sz="quarter" idx="13"/>
          </p:nvPr>
        </p:nvSpPr>
        <p:spPr>
          <a:xfrm>
            <a:off x="754063" y="3210946"/>
            <a:ext cx="1524680" cy="436108"/>
          </a:xfrm>
        </p:spPr>
        <p:txBody>
          <a:bodyPr/>
          <a:lstStyle>
            <a:lvl1pPr marL="0" indent="0">
              <a:buNone/>
              <a:defRPr/>
            </a:lvl1pPr>
          </a:lstStyle>
          <a:p>
            <a:pPr lvl="0"/>
            <a:endParaRPr lang="en-GB" dirty="0"/>
          </a:p>
        </p:txBody>
      </p:sp>
      <p:sp>
        <p:nvSpPr>
          <p:cNvPr id="13" name="Content Placeholder 4">
            <a:extLst>
              <a:ext uri="{FF2B5EF4-FFF2-40B4-BE49-F238E27FC236}">
                <a16:creationId xmlns:a16="http://schemas.microsoft.com/office/drawing/2014/main" id="{C2FF281B-DB91-4441-88AB-16A325DBEAEB}"/>
              </a:ext>
            </a:extLst>
          </p:cNvPr>
          <p:cNvSpPr>
            <a:spLocks noGrp="1"/>
          </p:cNvSpPr>
          <p:nvPr>
            <p:ph sz="quarter" idx="14"/>
          </p:nvPr>
        </p:nvSpPr>
        <p:spPr>
          <a:xfrm>
            <a:off x="754063" y="3708856"/>
            <a:ext cx="1524680" cy="436108"/>
          </a:xfrm>
        </p:spPr>
        <p:txBody>
          <a:bodyPr/>
          <a:lstStyle>
            <a:lvl1pPr marL="0" indent="0">
              <a:buNone/>
              <a:defRPr/>
            </a:lvl1pPr>
          </a:lstStyle>
          <a:p>
            <a:pPr lvl="0"/>
            <a:endParaRPr lang="en-GB" dirty="0"/>
          </a:p>
        </p:txBody>
      </p:sp>
      <p:sp>
        <p:nvSpPr>
          <p:cNvPr id="14" name="Content Placeholder 4">
            <a:extLst>
              <a:ext uri="{FF2B5EF4-FFF2-40B4-BE49-F238E27FC236}">
                <a16:creationId xmlns:a16="http://schemas.microsoft.com/office/drawing/2014/main" id="{860D9849-592B-4BBF-BF62-32708A015B95}"/>
              </a:ext>
            </a:extLst>
          </p:cNvPr>
          <p:cNvSpPr>
            <a:spLocks noGrp="1"/>
          </p:cNvSpPr>
          <p:nvPr>
            <p:ph sz="quarter" idx="15"/>
          </p:nvPr>
        </p:nvSpPr>
        <p:spPr>
          <a:xfrm>
            <a:off x="754063" y="4278997"/>
            <a:ext cx="1524680" cy="436108"/>
          </a:xfrm>
        </p:spPr>
        <p:txBody>
          <a:bodyPr/>
          <a:lstStyle>
            <a:lvl1pPr marL="0" indent="0">
              <a:buNone/>
              <a:defRPr/>
            </a:lvl1pPr>
          </a:lstStyle>
          <a:p>
            <a:pPr lvl="0"/>
            <a:endParaRPr lang="en-GB" dirty="0"/>
          </a:p>
        </p:txBody>
      </p:sp>
      <p:cxnSp>
        <p:nvCxnSpPr>
          <p:cNvPr id="9" name="Straight Connector 8">
            <a:extLst>
              <a:ext uri="{FF2B5EF4-FFF2-40B4-BE49-F238E27FC236}">
                <a16:creationId xmlns:a16="http://schemas.microsoft.com/office/drawing/2014/main" id="{635A5117-D2D2-4C4A-98EC-B36497E67D61}"/>
              </a:ext>
              <a:ext uri="{C183D7F6-B498-43B3-948B-1728B52AA6E4}">
                <adec:decorative xmlns:adec="http://schemas.microsoft.com/office/drawing/2017/decorative" xmlns="" val="1"/>
              </a:ext>
            </a:extLst>
          </p:cNvPr>
          <p:cNvCxnSpPr>
            <a:cxnSpLocks/>
          </p:cNvCxnSpPr>
          <p:nvPr userDrawn="1"/>
        </p:nvCxnSpPr>
        <p:spPr>
          <a:xfrm>
            <a:off x="2544018" y="3620809"/>
            <a:ext cx="0" cy="14426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9281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5" name="Content Placeholder 4">
            <a:extLst>
              <a:ext uri="{FF2B5EF4-FFF2-40B4-BE49-F238E27FC236}">
                <a16:creationId xmlns:a16="http://schemas.microsoft.com/office/drawing/2014/main" id="{4515563D-72E1-4789-BCA1-B3E22ACE2EE9}"/>
              </a:ext>
            </a:extLst>
          </p:cNvPr>
          <p:cNvSpPr>
            <a:spLocks noGrp="1"/>
          </p:cNvSpPr>
          <p:nvPr>
            <p:ph sz="quarter" idx="10"/>
          </p:nvPr>
        </p:nvSpPr>
        <p:spPr>
          <a:xfrm>
            <a:off x="990600" y="1257300"/>
            <a:ext cx="2133600" cy="1009650"/>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2222938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154732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652711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xmlns=""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3" name="Content Placeholder 2">
            <a:extLst>
              <a:ext uri="{FF2B5EF4-FFF2-40B4-BE49-F238E27FC236}">
                <a16:creationId xmlns:a16="http://schemas.microsoft.com/office/drawing/2014/main" id="{5E2EC5CE-06DB-43FE-ABA4-C39E4AEEB066}"/>
              </a:ext>
            </a:extLst>
          </p:cNvPr>
          <p:cNvSpPr>
            <a:spLocks noGrp="1"/>
          </p:cNvSpPr>
          <p:nvPr>
            <p:ph sz="quarter" idx="10"/>
          </p:nvPr>
        </p:nvSpPr>
        <p:spPr>
          <a:xfrm>
            <a:off x="531813" y="1624013"/>
            <a:ext cx="2101850" cy="600075"/>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2032545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xmlns=""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2" name="Title 1">
            <a:extLst>
              <a:ext uri="{FF2B5EF4-FFF2-40B4-BE49-F238E27FC236}">
                <a16:creationId xmlns:a16="http://schemas.microsoft.com/office/drawing/2014/main" id="{D431F0AD-1F6F-4FA6-8E13-4589E9DA0DA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60264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xmlns=""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9" name="Title 8">
            <a:extLst>
              <a:ext uri="{FF2B5EF4-FFF2-40B4-BE49-F238E27FC236}">
                <a16:creationId xmlns:a16="http://schemas.microsoft.com/office/drawing/2014/main" id="{17060454-2445-423A-9392-1D3184814751}"/>
              </a:ext>
            </a:extLst>
          </p:cNvPr>
          <p:cNvSpPr>
            <a:spLocks noGrp="1"/>
          </p:cNvSpPr>
          <p:nvPr>
            <p:ph type="title"/>
          </p:nvPr>
        </p:nvSpPr>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05536830-6B03-4A69-A53E-B0BA90C1D961}"/>
              </a:ext>
            </a:extLst>
          </p:cNvPr>
          <p:cNvSpPr>
            <a:spLocks noGrp="1"/>
          </p:cNvSpPr>
          <p:nvPr>
            <p:ph sz="quarter" idx="10"/>
          </p:nvPr>
        </p:nvSpPr>
        <p:spPr>
          <a:xfrm>
            <a:off x="609600" y="1460500"/>
            <a:ext cx="1314450" cy="531813"/>
          </a:xfrm>
        </p:spPr>
        <p:txBody>
          <a:bodyPr/>
          <a:lstStyle>
            <a:lvl1pPr marL="0" indent="0">
              <a:buNone/>
              <a:defRPr/>
            </a:lvl1pPr>
          </a:lstStyle>
          <a:p>
            <a:pPr lvl="0"/>
            <a:endParaRPr lang="en-GB" dirty="0"/>
          </a:p>
        </p:txBody>
      </p:sp>
      <p:sp>
        <p:nvSpPr>
          <p:cNvPr id="12" name="Content Placeholder 10">
            <a:extLst>
              <a:ext uri="{FF2B5EF4-FFF2-40B4-BE49-F238E27FC236}">
                <a16:creationId xmlns:a16="http://schemas.microsoft.com/office/drawing/2014/main" id="{A638F193-02B8-43C1-B455-480D6217E7D3}"/>
              </a:ext>
            </a:extLst>
          </p:cNvPr>
          <p:cNvSpPr>
            <a:spLocks noGrp="1"/>
          </p:cNvSpPr>
          <p:nvPr>
            <p:ph sz="quarter" idx="11"/>
          </p:nvPr>
        </p:nvSpPr>
        <p:spPr>
          <a:xfrm>
            <a:off x="609600" y="2119882"/>
            <a:ext cx="1314450" cy="531813"/>
          </a:xfrm>
        </p:spPr>
        <p:txBody>
          <a:bodyPr/>
          <a:lstStyle>
            <a:lvl1pPr marL="0" indent="0">
              <a:buNone/>
              <a:defRPr/>
            </a:lvl1pPr>
          </a:lstStyle>
          <a:p>
            <a:pPr lvl="0"/>
            <a:endParaRPr lang="en-GB" dirty="0"/>
          </a:p>
        </p:txBody>
      </p:sp>
      <p:sp>
        <p:nvSpPr>
          <p:cNvPr id="13" name="Content Placeholder 10">
            <a:extLst>
              <a:ext uri="{FF2B5EF4-FFF2-40B4-BE49-F238E27FC236}">
                <a16:creationId xmlns:a16="http://schemas.microsoft.com/office/drawing/2014/main" id="{85779A6D-5A8C-4CA4-9CB3-F3D87A167631}"/>
              </a:ext>
            </a:extLst>
          </p:cNvPr>
          <p:cNvSpPr>
            <a:spLocks noGrp="1"/>
          </p:cNvSpPr>
          <p:nvPr>
            <p:ph sz="quarter" idx="12"/>
          </p:nvPr>
        </p:nvSpPr>
        <p:spPr>
          <a:xfrm>
            <a:off x="609600" y="2779264"/>
            <a:ext cx="1314450" cy="531813"/>
          </a:xfrm>
        </p:spPr>
        <p:txBody>
          <a:bodyPr/>
          <a:lstStyle>
            <a:lvl1pPr marL="0" indent="0">
              <a:buNone/>
              <a:defRPr/>
            </a:lvl1pPr>
          </a:lstStyle>
          <a:p>
            <a:pPr lvl="0"/>
            <a:endParaRPr lang="en-GB" dirty="0"/>
          </a:p>
        </p:txBody>
      </p:sp>
      <p:sp>
        <p:nvSpPr>
          <p:cNvPr id="14" name="Content Placeholder 10">
            <a:extLst>
              <a:ext uri="{FF2B5EF4-FFF2-40B4-BE49-F238E27FC236}">
                <a16:creationId xmlns:a16="http://schemas.microsoft.com/office/drawing/2014/main" id="{FA316ED6-4A15-4B4A-B2D1-B24FA3063372}"/>
              </a:ext>
            </a:extLst>
          </p:cNvPr>
          <p:cNvSpPr>
            <a:spLocks noGrp="1"/>
          </p:cNvSpPr>
          <p:nvPr>
            <p:ph sz="quarter" idx="13"/>
          </p:nvPr>
        </p:nvSpPr>
        <p:spPr>
          <a:xfrm>
            <a:off x="609600" y="3438646"/>
            <a:ext cx="1314450" cy="531813"/>
          </a:xfrm>
        </p:spPr>
        <p:txBody>
          <a:bodyPr/>
          <a:lstStyle>
            <a:lvl1pPr marL="0" indent="0">
              <a:buNone/>
              <a:defRPr/>
            </a:lvl1pPr>
          </a:lstStyle>
          <a:p>
            <a:pPr lvl="0"/>
            <a:endParaRPr lang="en-GB" dirty="0"/>
          </a:p>
        </p:txBody>
      </p:sp>
      <p:sp>
        <p:nvSpPr>
          <p:cNvPr id="15" name="Content Placeholder 10">
            <a:extLst>
              <a:ext uri="{FF2B5EF4-FFF2-40B4-BE49-F238E27FC236}">
                <a16:creationId xmlns:a16="http://schemas.microsoft.com/office/drawing/2014/main" id="{504CFADB-6596-4AC8-8B4F-A05F476A5AED}"/>
              </a:ext>
            </a:extLst>
          </p:cNvPr>
          <p:cNvSpPr>
            <a:spLocks noGrp="1"/>
          </p:cNvSpPr>
          <p:nvPr>
            <p:ph sz="quarter" idx="14"/>
          </p:nvPr>
        </p:nvSpPr>
        <p:spPr>
          <a:xfrm>
            <a:off x="2836460" y="1460500"/>
            <a:ext cx="1314450" cy="531813"/>
          </a:xfrm>
        </p:spPr>
        <p:txBody>
          <a:bodyPr/>
          <a:lstStyle>
            <a:lvl1pPr marL="0" indent="0">
              <a:buNone/>
              <a:defRPr/>
            </a:lvl1pPr>
          </a:lstStyle>
          <a:p>
            <a:pPr lvl="0"/>
            <a:endParaRPr lang="en-GB" dirty="0"/>
          </a:p>
        </p:txBody>
      </p:sp>
      <p:sp>
        <p:nvSpPr>
          <p:cNvPr id="16" name="Content Placeholder 10">
            <a:extLst>
              <a:ext uri="{FF2B5EF4-FFF2-40B4-BE49-F238E27FC236}">
                <a16:creationId xmlns:a16="http://schemas.microsoft.com/office/drawing/2014/main" id="{C7DB6E63-5591-4FFF-B33A-4D4A9BBD8CCD}"/>
              </a:ext>
            </a:extLst>
          </p:cNvPr>
          <p:cNvSpPr>
            <a:spLocks noGrp="1"/>
          </p:cNvSpPr>
          <p:nvPr>
            <p:ph sz="quarter" idx="15"/>
          </p:nvPr>
        </p:nvSpPr>
        <p:spPr>
          <a:xfrm>
            <a:off x="2836460" y="2119882"/>
            <a:ext cx="1314450" cy="531813"/>
          </a:xfrm>
        </p:spPr>
        <p:txBody>
          <a:bodyPr/>
          <a:lstStyle>
            <a:lvl1pPr marL="0" indent="0">
              <a:buNone/>
              <a:defRPr/>
            </a:lvl1pPr>
          </a:lstStyle>
          <a:p>
            <a:pPr lvl="0"/>
            <a:endParaRPr lang="en-GB" dirty="0"/>
          </a:p>
        </p:txBody>
      </p:sp>
      <p:sp>
        <p:nvSpPr>
          <p:cNvPr id="17" name="Content Placeholder 10">
            <a:extLst>
              <a:ext uri="{FF2B5EF4-FFF2-40B4-BE49-F238E27FC236}">
                <a16:creationId xmlns:a16="http://schemas.microsoft.com/office/drawing/2014/main" id="{0290AEB2-07C0-4813-8C06-478545F24F4D}"/>
              </a:ext>
            </a:extLst>
          </p:cNvPr>
          <p:cNvSpPr>
            <a:spLocks noGrp="1"/>
          </p:cNvSpPr>
          <p:nvPr>
            <p:ph sz="quarter" idx="16"/>
          </p:nvPr>
        </p:nvSpPr>
        <p:spPr>
          <a:xfrm>
            <a:off x="2836460" y="2779264"/>
            <a:ext cx="1314450" cy="531813"/>
          </a:xfrm>
        </p:spPr>
        <p:txBody>
          <a:bodyPr/>
          <a:lstStyle>
            <a:lvl1pPr marL="0" indent="0">
              <a:buNone/>
              <a:defRPr/>
            </a:lvl1pPr>
          </a:lstStyle>
          <a:p>
            <a:pPr lvl="0"/>
            <a:endParaRPr lang="en-GB" dirty="0"/>
          </a:p>
        </p:txBody>
      </p:sp>
      <p:sp>
        <p:nvSpPr>
          <p:cNvPr id="18" name="Content Placeholder 10">
            <a:extLst>
              <a:ext uri="{FF2B5EF4-FFF2-40B4-BE49-F238E27FC236}">
                <a16:creationId xmlns:a16="http://schemas.microsoft.com/office/drawing/2014/main" id="{D8CABD1A-7BDA-4D39-8F87-02F26B1CE361}"/>
              </a:ext>
            </a:extLst>
          </p:cNvPr>
          <p:cNvSpPr>
            <a:spLocks noGrp="1"/>
          </p:cNvSpPr>
          <p:nvPr>
            <p:ph sz="quarter" idx="17"/>
          </p:nvPr>
        </p:nvSpPr>
        <p:spPr>
          <a:xfrm>
            <a:off x="2836460" y="3438646"/>
            <a:ext cx="1314450" cy="531813"/>
          </a:xfrm>
        </p:spPr>
        <p:txBody>
          <a:bodyPr/>
          <a:lstStyle>
            <a:lvl1pPr marL="0" indent="0">
              <a:buNone/>
              <a:defRPr/>
            </a:lvl1pPr>
          </a:lstStyle>
          <a:p>
            <a:pPr lvl="0"/>
            <a:endParaRPr lang="en-GB" dirty="0"/>
          </a:p>
        </p:txBody>
      </p:sp>
      <p:sp>
        <p:nvSpPr>
          <p:cNvPr id="19" name="Slide Number Placeholder 1">
            <a:extLst>
              <a:ext uri="{FF2B5EF4-FFF2-40B4-BE49-F238E27FC236}">
                <a16:creationId xmlns:a16="http://schemas.microsoft.com/office/drawing/2014/main" id="{EA750A55-D180-4C9C-8E34-1AA19D15F197}"/>
              </a:ext>
              <a:ext uri="{C183D7F6-B498-43B3-948B-1728B52AA6E4}">
                <adec:decorative xmlns:adec="http://schemas.microsoft.com/office/drawing/2017/decorative" xmlns=""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t>‹#›</a:t>
            </a:fld>
            <a:endParaRPr lang="en-US"/>
          </a:p>
        </p:txBody>
      </p:sp>
    </p:spTree>
    <p:extLst>
      <p:ext uri="{BB962C8B-B14F-4D97-AF65-F5344CB8AC3E}">
        <p14:creationId xmlns:p14="http://schemas.microsoft.com/office/powerpoint/2010/main" val="39927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BA90-9A2C-4E76-8F8F-7732C8498642}"/>
              </a:ext>
            </a:extLst>
          </p:cNvPr>
          <p:cNvSpPr>
            <a:spLocks noGrp="1"/>
          </p:cNvSpPr>
          <p:nvPr>
            <p:ph type="title"/>
          </p:nvPr>
        </p:nvSpPr>
        <p:spPr/>
        <p:txBody>
          <a:bodyPr/>
          <a:lstStyle/>
          <a:p>
            <a:r>
              <a:rPr lang="en-US"/>
              <a:t>Click to edit Master title style</a:t>
            </a:r>
            <a:endParaRPr lang="en-GB"/>
          </a:p>
        </p:txBody>
      </p:sp>
      <p:cxnSp>
        <p:nvCxnSpPr>
          <p:cNvPr id="20" name="Straight Connector 19">
            <a:extLst>
              <a:ext uri="{C183D7F6-B498-43B3-948B-1728B52AA6E4}">
                <adec:decorative xmlns:adec="http://schemas.microsoft.com/office/drawing/2017/decorative" xmlns="" val="1"/>
              </a:ext>
            </a:extLst>
          </p:cNvPr>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C183D7F6-B498-43B3-948B-1728B52AA6E4}">
                <adec:decorative xmlns:adec="http://schemas.microsoft.com/office/drawing/2017/decorative" xmlns="" val="1"/>
              </a:ext>
            </a:extLst>
          </p:cNvPr>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dirty="0">
              <a:solidFill>
                <a:schemeClr val="accent1"/>
              </a:solidFill>
              <a:latin typeface="Arial" panose="020B0604020202020204" pitchFamily="34" charset="0"/>
            </a:endParaRPr>
          </a:p>
        </p:txBody>
      </p:sp>
      <p:sp>
        <p:nvSpPr>
          <p:cNvPr id="4" name="Content Placeholder 3">
            <a:extLst>
              <a:ext uri="{FF2B5EF4-FFF2-40B4-BE49-F238E27FC236}">
                <a16:creationId xmlns:a16="http://schemas.microsoft.com/office/drawing/2014/main" id="{D6F02100-C16D-46A5-8A01-2119859732BB}"/>
              </a:ext>
            </a:extLst>
          </p:cNvPr>
          <p:cNvSpPr>
            <a:spLocks noGrp="1"/>
          </p:cNvSpPr>
          <p:nvPr>
            <p:ph sz="quarter" idx="10"/>
          </p:nvPr>
        </p:nvSpPr>
        <p:spPr>
          <a:xfrm>
            <a:off x="765175" y="1933575"/>
            <a:ext cx="2068513" cy="585788"/>
          </a:xfrm>
        </p:spPr>
        <p:txBody>
          <a:bodyPr/>
          <a:lstStyle>
            <a:lvl1pPr marL="0" indent="0">
              <a:buNone/>
              <a:defRPr/>
            </a:lvl1pPr>
          </a:lstStyle>
          <a:p>
            <a:pPr lvl="0"/>
            <a:endParaRPr lang="en-GB" dirty="0"/>
          </a:p>
        </p:txBody>
      </p:sp>
      <p:sp>
        <p:nvSpPr>
          <p:cNvPr id="11" name="Content Placeholder 3">
            <a:extLst>
              <a:ext uri="{FF2B5EF4-FFF2-40B4-BE49-F238E27FC236}">
                <a16:creationId xmlns:a16="http://schemas.microsoft.com/office/drawing/2014/main" id="{2D6DFB04-5639-48FD-B3A9-17F9652C180A}"/>
              </a:ext>
            </a:extLst>
          </p:cNvPr>
          <p:cNvSpPr>
            <a:spLocks noGrp="1"/>
          </p:cNvSpPr>
          <p:nvPr>
            <p:ph sz="quarter" idx="11"/>
          </p:nvPr>
        </p:nvSpPr>
        <p:spPr>
          <a:xfrm>
            <a:off x="765175" y="2843212"/>
            <a:ext cx="2068513" cy="585788"/>
          </a:xfrm>
        </p:spPr>
        <p:txBody>
          <a:bodyPr/>
          <a:lstStyle>
            <a:lvl1pPr marL="0" indent="0">
              <a:buNone/>
              <a:defRPr/>
            </a:lvl1pPr>
          </a:lstStyle>
          <a:p>
            <a:pPr lvl="0"/>
            <a:endParaRPr lang="en-GB" dirty="0"/>
          </a:p>
        </p:txBody>
      </p:sp>
      <p:sp>
        <p:nvSpPr>
          <p:cNvPr id="12" name="Content Placeholder 3">
            <a:extLst>
              <a:ext uri="{FF2B5EF4-FFF2-40B4-BE49-F238E27FC236}">
                <a16:creationId xmlns:a16="http://schemas.microsoft.com/office/drawing/2014/main" id="{FD12B418-1650-4C0D-BED9-BF032D3BA636}"/>
              </a:ext>
            </a:extLst>
          </p:cNvPr>
          <p:cNvSpPr>
            <a:spLocks noGrp="1"/>
          </p:cNvSpPr>
          <p:nvPr>
            <p:ph sz="quarter" idx="12"/>
          </p:nvPr>
        </p:nvSpPr>
        <p:spPr>
          <a:xfrm>
            <a:off x="765175" y="3774373"/>
            <a:ext cx="2068513" cy="585788"/>
          </a:xfrm>
        </p:spPr>
        <p:txBody>
          <a:bodyPr/>
          <a:lstStyle>
            <a:lvl1pPr marL="0" indent="0">
              <a:buNone/>
              <a:defRPr/>
            </a:lvl1pPr>
          </a:lstStyle>
          <a:p>
            <a:pPr lvl="0"/>
            <a:endParaRPr lang="en-GB" dirty="0"/>
          </a:p>
        </p:txBody>
      </p:sp>
      <p:sp>
        <p:nvSpPr>
          <p:cNvPr id="13" name="Content Placeholder 3">
            <a:extLst>
              <a:ext uri="{FF2B5EF4-FFF2-40B4-BE49-F238E27FC236}">
                <a16:creationId xmlns:a16="http://schemas.microsoft.com/office/drawing/2014/main" id="{3402A585-7960-46DB-AE4B-7467E56C1423}"/>
              </a:ext>
            </a:extLst>
          </p:cNvPr>
          <p:cNvSpPr>
            <a:spLocks noGrp="1"/>
          </p:cNvSpPr>
          <p:nvPr>
            <p:ph sz="quarter" idx="13"/>
          </p:nvPr>
        </p:nvSpPr>
        <p:spPr>
          <a:xfrm>
            <a:off x="765175" y="4684010"/>
            <a:ext cx="2068513" cy="585788"/>
          </a:xfrm>
        </p:spPr>
        <p:txBody>
          <a:bodyPr/>
          <a:lstStyle>
            <a:lvl1pPr marL="0" indent="0">
              <a:buNone/>
              <a:defRPr/>
            </a:lvl1pPr>
          </a:lstStyle>
          <a:p>
            <a:pPr lvl="0"/>
            <a:endParaRPr lang="en-GB" dirty="0"/>
          </a:p>
        </p:txBody>
      </p:sp>
      <p:cxnSp>
        <p:nvCxnSpPr>
          <p:cNvPr id="14" name="Straight Connector 13">
            <a:extLst>
              <a:ext uri="{FF2B5EF4-FFF2-40B4-BE49-F238E27FC236}">
                <a16:creationId xmlns:a16="http://schemas.microsoft.com/office/drawing/2014/main" id="{5B9213E0-CC84-4A3C-8626-12A1EE69E8C4}"/>
              </a:ext>
              <a:ext uri="{C183D7F6-B498-43B3-948B-1728B52AA6E4}">
                <adec:decorative xmlns:adec="http://schemas.microsoft.com/office/drawing/2017/decorative" xmlns="" val="1"/>
              </a:ext>
            </a:extLst>
          </p:cNvPr>
          <p:cNvCxnSpPr>
            <a:cxnSpLocks/>
          </p:cNvCxnSpPr>
          <p:nvPr userDrawn="1"/>
        </p:nvCxnSpPr>
        <p:spPr>
          <a:xfrm>
            <a:off x="3901440" y="855392"/>
            <a:ext cx="0" cy="432187"/>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9566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583062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4092378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750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872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27723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323456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C0F5-5263-4092-96F1-635C5B56A6A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9586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1281-EE02-4224-9B89-D8BD0686C21D}"/>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E116C131-8F7B-4D58-87E3-DB3BB14F57D7}"/>
              </a:ext>
            </a:extLst>
          </p:cNvPr>
          <p:cNvSpPr>
            <a:spLocks noGrp="1"/>
          </p:cNvSpPr>
          <p:nvPr>
            <p:ph sz="quarter" idx="10"/>
          </p:nvPr>
        </p:nvSpPr>
        <p:spPr>
          <a:xfrm>
            <a:off x="982663" y="1651000"/>
            <a:ext cx="1979612" cy="628650"/>
          </a:xfrm>
        </p:spPr>
        <p:txBody>
          <a:bodyPr/>
          <a:lstStyle>
            <a:lvl1pPr marL="0" indent="0">
              <a:buNone/>
              <a:defRPr/>
            </a:lvl1pPr>
          </a:lstStyle>
          <a:p>
            <a:pPr lvl="0"/>
            <a:endParaRPr lang="en-GB" dirty="0"/>
          </a:p>
        </p:txBody>
      </p:sp>
      <p:sp>
        <p:nvSpPr>
          <p:cNvPr id="4" name="Rectangle 3">
            <a:extLst>
              <a:ext uri="{FF2B5EF4-FFF2-40B4-BE49-F238E27FC236}">
                <a16:creationId xmlns:a16="http://schemas.microsoft.com/office/drawing/2014/main" id="{BA5D88E8-A289-42AC-898A-3BEC0E40AE2C}"/>
              </a:ext>
              <a:ext uri="{C183D7F6-B498-43B3-948B-1728B52AA6E4}">
                <adec:decorative xmlns:adec="http://schemas.microsoft.com/office/drawing/2017/decorative" xmlns="" val="1"/>
              </a:ext>
            </a:extLst>
          </p:cNvPr>
          <p:cNvSpPr/>
          <p:nvPr userDrawn="1"/>
        </p:nvSpPr>
        <p:spPr>
          <a:xfrm>
            <a:off x="6644639" y="1470924"/>
            <a:ext cx="5547361" cy="424407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spTree>
    <p:extLst>
      <p:ext uri="{BB962C8B-B14F-4D97-AF65-F5344CB8AC3E}">
        <p14:creationId xmlns:p14="http://schemas.microsoft.com/office/powerpoint/2010/main" val="1559603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ED42-7CC5-4F58-A02C-5D03B81CEE8D}"/>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EA0112E1-D0BA-433D-A065-12362BDD45DA}"/>
              </a:ext>
            </a:extLst>
          </p:cNvPr>
          <p:cNvSpPr>
            <a:spLocks noGrp="1"/>
          </p:cNvSpPr>
          <p:nvPr>
            <p:ph sz="quarter" idx="10"/>
          </p:nvPr>
        </p:nvSpPr>
        <p:spPr>
          <a:xfrm>
            <a:off x="968375" y="1801813"/>
            <a:ext cx="1952625" cy="504825"/>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508224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0CA9-E4CC-4E9A-87F7-E3BB2C5275B9}"/>
              </a:ext>
            </a:extLst>
          </p:cNvPr>
          <p:cNvSpPr>
            <a:spLocks noGrp="1"/>
          </p:cNvSpPr>
          <p:nvPr>
            <p:ph type="title"/>
          </p:nvPr>
        </p:nvSpPr>
        <p:spPr/>
        <p:txBody>
          <a:bodyPr/>
          <a:lstStyle/>
          <a:p>
            <a:r>
              <a:rPr lang="en-US"/>
              <a:t>Click to edit Master title style</a:t>
            </a:r>
            <a:endParaRPr lang="en-GB"/>
          </a:p>
        </p:txBody>
      </p:sp>
      <p:sp>
        <p:nvSpPr>
          <p:cNvPr id="7" name="Rectangle 6">
            <a:extLst>
              <a:ext uri="{FF2B5EF4-FFF2-40B4-BE49-F238E27FC236}">
                <a16:creationId xmlns:a16="http://schemas.microsoft.com/office/drawing/2014/main" id="{B1C905C8-A75A-49F2-ADBE-49C44E540804}"/>
              </a:ext>
              <a:ext uri="{C183D7F6-B498-43B3-948B-1728B52AA6E4}">
                <adec:decorative xmlns:adec="http://schemas.microsoft.com/office/drawing/2017/decorative" xmlns="" val="1"/>
              </a:ext>
            </a:extLst>
          </p:cNvPr>
          <p:cNvSpPr/>
          <p:nvPr userDrawn="1"/>
        </p:nvSpPr>
        <p:spPr>
          <a:xfrm>
            <a:off x="0" y="1"/>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spTree>
    <p:extLst>
      <p:ext uri="{BB962C8B-B14F-4D97-AF65-F5344CB8AC3E}">
        <p14:creationId xmlns:p14="http://schemas.microsoft.com/office/powerpoint/2010/main" val="370310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dirty="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Insert picture</a:t>
            </a: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
        <p:nvSpPr>
          <p:cNvPr id="11" name="TextBox 10">
            <a:extLst>
              <a:ext uri="{FF2B5EF4-FFF2-40B4-BE49-F238E27FC236}">
                <a16:creationId xmlns:a16="http://schemas.microsoft.com/office/drawing/2014/main" id="{4924A61C-D65A-194B-A954-B7520F9B8758}"/>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dirty="0">
                <a:solidFill>
                  <a:schemeClr val="bg1"/>
                </a:solidFill>
                <a:latin typeface="Arial" panose="020B0604020202020204" pitchFamily="34" charset="0"/>
                <a:cs typeface="Arial" pitchFamily="34" charset="0"/>
              </a:rPr>
              <a:t>Copyright © 2020 HealthEquity, Inc.</a:t>
            </a:r>
            <a:r>
              <a:rPr lang="en-US" sz="1067" b="0" i="0" baseline="0" dirty="0">
                <a:solidFill>
                  <a:schemeClr val="bg1"/>
                </a:solidFill>
                <a:latin typeface="Arial" panose="020B0604020202020204" pitchFamily="34" charset="0"/>
                <a:cs typeface="Arial" pitchFamily="34" charset="0"/>
              </a:rPr>
              <a:t> All rights reserved.</a:t>
            </a:r>
            <a:endParaRPr lang="en-US" sz="1067" b="0" i="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613062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C20D3-9D4E-4318-B4FB-D1A1A682394E}"/>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716A0A4F-E9DE-4744-9338-AD14944A3592}"/>
              </a:ext>
            </a:extLst>
          </p:cNvPr>
          <p:cNvSpPr>
            <a:spLocks noGrp="1"/>
          </p:cNvSpPr>
          <p:nvPr>
            <p:ph sz="quarter" idx="10"/>
          </p:nvPr>
        </p:nvSpPr>
        <p:spPr>
          <a:xfrm>
            <a:off x="1173163" y="1706563"/>
            <a:ext cx="1911350" cy="490537"/>
          </a:xfrm>
        </p:spPr>
        <p:txBody>
          <a:bodyPr/>
          <a:lstStyle>
            <a:lvl1pPr marL="0" indent="0">
              <a:buNone/>
              <a:defRPr/>
            </a:lvl1pPr>
          </a:lstStyle>
          <a:p>
            <a:pPr lvl="0"/>
            <a:endParaRPr lang="en-GB" dirty="0"/>
          </a:p>
        </p:txBody>
      </p:sp>
      <p:sp>
        <p:nvSpPr>
          <p:cNvPr id="10" name="Rectangle 9">
            <a:extLst>
              <a:ext uri="{FF2B5EF4-FFF2-40B4-BE49-F238E27FC236}">
                <a16:creationId xmlns:a16="http://schemas.microsoft.com/office/drawing/2014/main" id="{179B6938-2EAD-4FC8-9FA3-CF778E868233}"/>
              </a:ext>
              <a:ext uri="{C183D7F6-B498-43B3-948B-1728B52AA6E4}">
                <adec:decorative xmlns:adec="http://schemas.microsoft.com/office/drawing/2017/decorative" xmlns="" val="1"/>
              </a:ext>
            </a:extLst>
          </p:cNvPr>
          <p:cNvSpPr/>
          <p:nvPr/>
        </p:nvSpPr>
        <p:spPr>
          <a:xfrm>
            <a:off x="6096001" y="1470924"/>
            <a:ext cx="6096000" cy="424407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spTree>
    <p:extLst>
      <p:ext uri="{BB962C8B-B14F-4D97-AF65-F5344CB8AC3E}">
        <p14:creationId xmlns:p14="http://schemas.microsoft.com/office/powerpoint/2010/main" val="1307177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1946401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xmlns="" val="1"/>
              </a:ext>
            </a:extLst>
          </p:cNvPr>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2" name="Title 1">
            <a:extLst>
              <a:ext uri="{FF2B5EF4-FFF2-40B4-BE49-F238E27FC236}">
                <a16:creationId xmlns:a16="http://schemas.microsoft.com/office/drawing/2014/main" id="{E36A0B7F-A2B5-4C7D-9228-F32830292A8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99501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3508494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FEA693-8F47-4B7A-A917-68CE47CA040A}"/>
              </a:ext>
            </a:extLst>
          </p:cNvPr>
          <p:cNvSpPr>
            <a:spLocks noGrp="1"/>
          </p:cNvSpPr>
          <p:nvPr>
            <p:ph type="title"/>
          </p:nvPr>
        </p:nvSpPr>
        <p:spPr/>
        <p:txBody>
          <a:bodyPr/>
          <a:lstStyle/>
          <a:p>
            <a:r>
              <a:rPr lang="en-US"/>
              <a:t>Click to edit Master title style</a:t>
            </a:r>
            <a:endParaRPr lang="en-GB"/>
          </a:p>
        </p:txBody>
      </p:sp>
      <p:sp>
        <p:nvSpPr>
          <p:cNvPr id="9" name="Content Placeholder 8">
            <a:extLst>
              <a:ext uri="{FF2B5EF4-FFF2-40B4-BE49-F238E27FC236}">
                <a16:creationId xmlns:a16="http://schemas.microsoft.com/office/drawing/2014/main" id="{5683649A-BB04-432E-8494-57D6499EBF10}"/>
              </a:ext>
            </a:extLst>
          </p:cNvPr>
          <p:cNvSpPr>
            <a:spLocks noGrp="1"/>
          </p:cNvSpPr>
          <p:nvPr>
            <p:ph sz="quarter" idx="10"/>
          </p:nvPr>
        </p:nvSpPr>
        <p:spPr>
          <a:xfrm>
            <a:off x="1204913" y="1524000"/>
            <a:ext cx="1698625" cy="304800"/>
          </a:xfrm>
        </p:spPr>
        <p:txBody>
          <a:bodyPr/>
          <a:lstStyle>
            <a:lvl1pPr marL="0" indent="0">
              <a:buNone/>
              <a:defRPr/>
            </a:lvl1pPr>
          </a:lstStyle>
          <a:p>
            <a:pPr lvl="0"/>
            <a:endParaRPr lang="en-GB" dirty="0"/>
          </a:p>
        </p:txBody>
      </p:sp>
      <p:sp>
        <p:nvSpPr>
          <p:cNvPr id="10" name="Content Placeholder 8">
            <a:extLst>
              <a:ext uri="{FF2B5EF4-FFF2-40B4-BE49-F238E27FC236}">
                <a16:creationId xmlns:a16="http://schemas.microsoft.com/office/drawing/2014/main" id="{570CE957-0353-4F18-B3C4-E6A6EF28E379}"/>
              </a:ext>
            </a:extLst>
          </p:cNvPr>
          <p:cNvSpPr>
            <a:spLocks noGrp="1"/>
          </p:cNvSpPr>
          <p:nvPr>
            <p:ph sz="quarter" idx="11"/>
          </p:nvPr>
        </p:nvSpPr>
        <p:spPr>
          <a:xfrm>
            <a:off x="1204913" y="2175669"/>
            <a:ext cx="1698625" cy="304800"/>
          </a:xfrm>
        </p:spPr>
        <p:txBody>
          <a:bodyPr/>
          <a:lstStyle>
            <a:lvl1pPr marL="0" indent="0">
              <a:buNone/>
              <a:defRPr/>
            </a:lvl1pPr>
          </a:lstStyle>
          <a:p>
            <a:pPr lvl="0"/>
            <a:endParaRPr lang="en-GB" dirty="0"/>
          </a:p>
        </p:txBody>
      </p:sp>
    </p:spTree>
    <p:extLst>
      <p:ext uri="{BB962C8B-B14F-4D97-AF65-F5344CB8AC3E}">
        <p14:creationId xmlns:p14="http://schemas.microsoft.com/office/powerpoint/2010/main" val="3902898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xmlns=""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rgbClr val="00AAC6"/>
              </a:solidFill>
              <a:latin typeface="Arial" panose="020B0604020202020204" pitchFamily="34" charset="0"/>
            </a:endParaRPr>
          </a:p>
        </p:txBody>
      </p:sp>
      <p:sp>
        <p:nvSpPr>
          <p:cNvPr id="3" name="Content Placeholder 2">
            <a:extLst>
              <a:ext uri="{FF2B5EF4-FFF2-40B4-BE49-F238E27FC236}">
                <a16:creationId xmlns:a16="http://schemas.microsoft.com/office/drawing/2014/main" id="{F780363B-6E41-443E-A1B2-2FBAE5DC7ADB}"/>
              </a:ext>
            </a:extLst>
          </p:cNvPr>
          <p:cNvSpPr>
            <a:spLocks noGrp="1"/>
          </p:cNvSpPr>
          <p:nvPr>
            <p:ph sz="quarter" idx="13"/>
          </p:nvPr>
        </p:nvSpPr>
        <p:spPr>
          <a:xfrm>
            <a:off x="1089025" y="2314575"/>
            <a:ext cx="4173538" cy="188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D6000536-0171-4058-9977-70D41675F485}"/>
              </a:ext>
            </a:extLst>
          </p:cNvPr>
          <p:cNvSpPr>
            <a:spLocks noGrp="1"/>
          </p:cNvSpPr>
          <p:nvPr>
            <p:ph sz="quarter" idx="14"/>
          </p:nvPr>
        </p:nvSpPr>
        <p:spPr>
          <a:xfrm>
            <a:off x="1241425" y="2466975"/>
            <a:ext cx="4173538" cy="188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07AFCF28-5E1C-4933-889F-3B5653C1F2EA}"/>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20613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373979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90749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DAB71C80-667A-4708-92DF-816D51A82C32}"/>
              </a:ext>
            </a:extLst>
          </p:cNvPr>
          <p:cNvSpPr>
            <a:spLocks noGrp="1"/>
          </p:cNvSpPr>
          <p:nvPr>
            <p:ph sz="quarter" idx="10"/>
          </p:nvPr>
        </p:nvSpPr>
        <p:spPr>
          <a:xfrm>
            <a:off x="846138" y="1514475"/>
            <a:ext cx="1270000" cy="492125"/>
          </a:xfrm>
        </p:spPr>
        <p:txBody>
          <a:bodyPr/>
          <a:lstStyle>
            <a:lvl1pPr marL="0" indent="0">
              <a:buNone/>
              <a:defRPr/>
            </a:lvl1pPr>
          </a:lstStyle>
          <a:p>
            <a:pPr lvl="0"/>
            <a:endParaRPr lang="en-GB" dirty="0"/>
          </a:p>
        </p:txBody>
      </p:sp>
      <p:sp>
        <p:nvSpPr>
          <p:cNvPr id="9" name="Slide Number Placeholder 2">
            <a:extLst>
              <a:ext uri="{FF2B5EF4-FFF2-40B4-BE49-F238E27FC236}">
                <a16:creationId xmlns:a16="http://schemas.microsoft.com/office/drawing/2014/main" id="{6E4B8F8E-1FEE-4F6E-9307-5376862A5268}"/>
              </a:ext>
              <a:ext uri="{C183D7F6-B498-43B3-948B-1728B52AA6E4}">
                <adec:decorative xmlns:adec="http://schemas.microsoft.com/office/drawing/2017/decorative" xmlns=""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102984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A933834A-7982-4052-B6EB-FD9D0A11234E}"/>
              </a:ext>
            </a:extLst>
          </p:cNvPr>
          <p:cNvSpPr>
            <a:spLocks noGrp="1"/>
          </p:cNvSpPr>
          <p:nvPr>
            <p:ph sz="quarter" idx="10"/>
          </p:nvPr>
        </p:nvSpPr>
        <p:spPr>
          <a:xfrm>
            <a:off x="784225" y="1320800"/>
            <a:ext cx="1566863" cy="638175"/>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F2C5B289-DE9B-4ACC-97A4-6F94260E6F81}"/>
              </a:ext>
            </a:extLst>
          </p:cNvPr>
          <p:cNvSpPr>
            <a:spLocks noGrp="1"/>
          </p:cNvSpPr>
          <p:nvPr>
            <p:ph sz="quarter" idx="11"/>
          </p:nvPr>
        </p:nvSpPr>
        <p:spPr>
          <a:xfrm>
            <a:off x="784225" y="2104118"/>
            <a:ext cx="1566863" cy="638175"/>
          </a:xfrm>
        </p:spPr>
        <p:txBody>
          <a:bodyPr/>
          <a:lstStyle>
            <a:lvl1pPr marL="0" indent="0">
              <a:buNone/>
              <a:defRPr/>
            </a:lvl1pPr>
          </a:lstStyle>
          <a:p>
            <a:pPr lvl="0"/>
            <a:endParaRPr lang="en-GB" dirty="0"/>
          </a:p>
        </p:txBody>
      </p:sp>
      <p:sp>
        <p:nvSpPr>
          <p:cNvPr id="11" name="Content Placeholder 4">
            <a:extLst>
              <a:ext uri="{FF2B5EF4-FFF2-40B4-BE49-F238E27FC236}">
                <a16:creationId xmlns:a16="http://schemas.microsoft.com/office/drawing/2014/main" id="{633957E5-5A83-4EC3-85F3-EE822F5F135D}"/>
              </a:ext>
            </a:extLst>
          </p:cNvPr>
          <p:cNvSpPr>
            <a:spLocks noGrp="1"/>
          </p:cNvSpPr>
          <p:nvPr>
            <p:ph sz="quarter" idx="12"/>
          </p:nvPr>
        </p:nvSpPr>
        <p:spPr>
          <a:xfrm>
            <a:off x="784225" y="2887436"/>
            <a:ext cx="1566863" cy="638175"/>
          </a:xfrm>
        </p:spPr>
        <p:txBody>
          <a:bodyPr/>
          <a:lstStyle>
            <a:lvl1pPr marL="0" indent="0">
              <a:buNone/>
              <a:defRPr/>
            </a:lvl1pPr>
          </a:lstStyle>
          <a:p>
            <a:pPr lvl="0"/>
            <a:endParaRPr lang="en-GB" dirty="0"/>
          </a:p>
        </p:txBody>
      </p:sp>
      <p:sp>
        <p:nvSpPr>
          <p:cNvPr id="12" name="Content Placeholder 4">
            <a:extLst>
              <a:ext uri="{FF2B5EF4-FFF2-40B4-BE49-F238E27FC236}">
                <a16:creationId xmlns:a16="http://schemas.microsoft.com/office/drawing/2014/main" id="{3ACC46E1-FFE8-4DC0-A740-05AE2923E3F9}"/>
              </a:ext>
            </a:extLst>
          </p:cNvPr>
          <p:cNvSpPr>
            <a:spLocks noGrp="1"/>
          </p:cNvSpPr>
          <p:nvPr>
            <p:ph sz="quarter" idx="13"/>
          </p:nvPr>
        </p:nvSpPr>
        <p:spPr>
          <a:xfrm>
            <a:off x="784225" y="3670754"/>
            <a:ext cx="1566863" cy="638175"/>
          </a:xfrm>
        </p:spPr>
        <p:txBody>
          <a:bodyPr/>
          <a:lstStyle>
            <a:lvl1pPr marL="0" indent="0">
              <a:buNone/>
              <a:defRPr/>
            </a:lvl1pPr>
          </a:lstStyle>
          <a:p>
            <a:pPr lvl="0"/>
            <a:endParaRPr lang="en-GB" dirty="0"/>
          </a:p>
        </p:txBody>
      </p:sp>
      <p:sp>
        <p:nvSpPr>
          <p:cNvPr id="13" name="Content Placeholder 4">
            <a:extLst>
              <a:ext uri="{FF2B5EF4-FFF2-40B4-BE49-F238E27FC236}">
                <a16:creationId xmlns:a16="http://schemas.microsoft.com/office/drawing/2014/main" id="{A52D9690-1975-4BC6-AA0D-C70931E5DDC3}"/>
              </a:ext>
            </a:extLst>
          </p:cNvPr>
          <p:cNvSpPr>
            <a:spLocks noGrp="1"/>
          </p:cNvSpPr>
          <p:nvPr>
            <p:ph sz="quarter" idx="14"/>
          </p:nvPr>
        </p:nvSpPr>
        <p:spPr>
          <a:xfrm>
            <a:off x="2750910" y="1320800"/>
            <a:ext cx="1566863" cy="638175"/>
          </a:xfrm>
        </p:spPr>
        <p:txBody>
          <a:bodyPr/>
          <a:lstStyle>
            <a:lvl1pPr marL="0" indent="0">
              <a:buNone/>
              <a:defRPr/>
            </a:lvl1pPr>
          </a:lstStyle>
          <a:p>
            <a:pPr lvl="0"/>
            <a:endParaRPr lang="en-GB" dirty="0"/>
          </a:p>
        </p:txBody>
      </p:sp>
      <p:sp>
        <p:nvSpPr>
          <p:cNvPr id="14" name="Content Placeholder 4">
            <a:extLst>
              <a:ext uri="{FF2B5EF4-FFF2-40B4-BE49-F238E27FC236}">
                <a16:creationId xmlns:a16="http://schemas.microsoft.com/office/drawing/2014/main" id="{56ABDCB1-0C6B-4BB0-BF99-DB0DBAFD82B8}"/>
              </a:ext>
            </a:extLst>
          </p:cNvPr>
          <p:cNvSpPr>
            <a:spLocks noGrp="1"/>
          </p:cNvSpPr>
          <p:nvPr>
            <p:ph sz="quarter" idx="15"/>
          </p:nvPr>
        </p:nvSpPr>
        <p:spPr>
          <a:xfrm>
            <a:off x="2750910" y="2104118"/>
            <a:ext cx="1566863" cy="638175"/>
          </a:xfrm>
        </p:spPr>
        <p:txBody>
          <a:bodyPr/>
          <a:lstStyle>
            <a:lvl1pPr marL="0" indent="0">
              <a:buNone/>
              <a:defRPr/>
            </a:lvl1pPr>
          </a:lstStyle>
          <a:p>
            <a:pPr lvl="0"/>
            <a:endParaRPr lang="en-GB" dirty="0"/>
          </a:p>
        </p:txBody>
      </p:sp>
      <p:sp>
        <p:nvSpPr>
          <p:cNvPr id="15" name="Content Placeholder 4">
            <a:extLst>
              <a:ext uri="{FF2B5EF4-FFF2-40B4-BE49-F238E27FC236}">
                <a16:creationId xmlns:a16="http://schemas.microsoft.com/office/drawing/2014/main" id="{FF31374C-133F-43CB-A37E-2062B34B22D3}"/>
              </a:ext>
            </a:extLst>
          </p:cNvPr>
          <p:cNvSpPr>
            <a:spLocks noGrp="1"/>
          </p:cNvSpPr>
          <p:nvPr>
            <p:ph sz="quarter" idx="16"/>
          </p:nvPr>
        </p:nvSpPr>
        <p:spPr>
          <a:xfrm>
            <a:off x="2750910" y="2887436"/>
            <a:ext cx="1566863" cy="638175"/>
          </a:xfrm>
        </p:spPr>
        <p:txBody>
          <a:bodyPr/>
          <a:lstStyle>
            <a:lvl1pPr marL="0" indent="0">
              <a:buNone/>
              <a:defRPr/>
            </a:lvl1pPr>
          </a:lstStyle>
          <a:p>
            <a:pPr lvl="0"/>
            <a:endParaRPr lang="en-GB" dirty="0"/>
          </a:p>
        </p:txBody>
      </p:sp>
      <p:sp>
        <p:nvSpPr>
          <p:cNvPr id="16" name="Content Placeholder 4">
            <a:extLst>
              <a:ext uri="{FF2B5EF4-FFF2-40B4-BE49-F238E27FC236}">
                <a16:creationId xmlns:a16="http://schemas.microsoft.com/office/drawing/2014/main" id="{FF4BE5BD-DC1A-4402-AD80-3CE8FDAA3D9A}"/>
              </a:ext>
            </a:extLst>
          </p:cNvPr>
          <p:cNvSpPr>
            <a:spLocks noGrp="1"/>
          </p:cNvSpPr>
          <p:nvPr>
            <p:ph sz="quarter" idx="17"/>
          </p:nvPr>
        </p:nvSpPr>
        <p:spPr>
          <a:xfrm>
            <a:off x="2750910" y="3670754"/>
            <a:ext cx="1566863" cy="638175"/>
          </a:xfrm>
        </p:spPr>
        <p:txBody>
          <a:bodyPr/>
          <a:lstStyle>
            <a:lvl1pPr marL="0" indent="0">
              <a:buNone/>
              <a:defRPr/>
            </a:lvl1pPr>
          </a:lstStyle>
          <a:p>
            <a:pPr lvl="0"/>
            <a:endParaRPr lang="en-GB" dirty="0"/>
          </a:p>
        </p:txBody>
      </p:sp>
      <p:sp>
        <p:nvSpPr>
          <p:cNvPr id="17" name="Slide Number Placeholder 2">
            <a:extLst>
              <a:ext uri="{FF2B5EF4-FFF2-40B4-BE49-F238E27FC236}">
                <a16:creationId xmlns:a16="http://schemas.microsoft.com/office/drawing/2014/main" id="{868D4C0C-5ABF-493A-997F-EF0DB301EE93}"/>
              </a:ext>
              <a:ext uri="{C183D7F6-B498-43B3-948B-1728B52AA6E4}">
                <adec:decorative xmlns:adec="http://schemas.microsoft.com/office/drawing/2017/decorative" xmlns=""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234346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dirty="0"/>
          </a:p>
        </p:txBody>
      </p:sp>
      <p:sp>
        <p:nvSpPr>
          <p:cNvPr id="5" name="Content Placeholder 4">
            <a:extLst>
              <a:ext uri="{FF2B5EF4-FFF2-40B4-BE49-F238E27FC236}">
                <a16:creationId xmlns:a16="http://schemas.microsoft.com/office/drawing/2014/main" id="{F796758F-8CFA-4962-A88C-E99F87D92B05}"/>
              </a:ext>
            </a:extLst>
          </p:cNvPr>
          <p:cNvSpPr>
            <a:spLocks noGrp="1"/>
          </p:cNvSpPr>
          <p:nvPr>
            <p:ph sz="quarter" idx="10"/>
          </p:nvPr>
        </p:nvSpPr>
        <p:spPr>
          <a:xfrm>
            <a:off x="933450" y="1371600"/>
            <a:ext cx="1333500" cy="758825"/>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ECAE512D-7B78-4C6F-A89D-0A42AAD8A9C6}"/>
              </a:ext>
            </a:extLst>
          </p:cNvPr>
          <p:cNvSpPr>
            <a:spLocks noGrp="1"/>
          </p:cNvSpPr>
          <p:nvPr>
            <p:ph sz="quarter" idx="11"/>
          </p:nvPr>
        </p:nvSpPr>
        <p:spPr>
          <a:xfrm>
            <a:off x="971550" y="2282825"/>
            <a:ext cx="1333500" cy="758825"/>
          </a:xfrm>
        </p:spPr>
        <p:txBody>
          <a:bodyPr/>
          <a:lstStyle>
            <a:lvl1pPr marL="0" indent="0">
              <a:buNone/>
              <a:defRPr/>
            </a:lvl1pPr>
          </a:lstStyle>
          <a:p>
            <a:pPr lvl="0"/>
            <a:endParaRPr lang="en-GB" dirty="0"/>
          </a:p>
        </p:txBody>
      </p:sp>
      <p:sp>
        <p:nvSpPr>
          <p:cNvPr id="14" name="Slide Number Placeholder 2">
            <a:extLst>
              <a:ext uri="{FF2B5EF4-FFF2-40B4-BE49-F238E27FC236}">
                <a16:creationId xmlns:a16="http://schemas.microsoft.com/office/drawing/2014/main" id="{BBDD3184-A4B4-4AF0-B527-5D467470EEFB}"/>
              </a:ext>
              <a:ext uri="{C183D7F6-B498-43B3-948B-1728B52AA6E4}">
                <adec:decorative xmlns:adec="http://schemas.microsoft.com/office/drawing/2017/decorative" xmlns=""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
        <p:nvSpPr>
          <p:cNvPr id="3" name="Content Placeholder 2">
            <a:extLst>
              <a:ext uri="{FF2B5EF4-FFF2-40B4-BE49-F238E27FC236}">
                <a16:creationId xmlns:a16="http://schemas.microsoft.com/office/drawing/2014/main" id="{4D8A0B07-9AFA-426A-859E-FDB1EB89656F}"/>
              </a:ext>
            </a:extLst>
          </p:cNvPr>
          <p:cNvSpPr>
            <a:spLocks noGrp="1"/>
          </p:cNvSpPr>
          <p:nvPr>
            <p:ph sz="quarter" idx="12"/>
          </p:nvPr>
        </p:nvSpPr>
        <p:spPr>
          <a:xfrm>
            <a:off x="803275" y="3186113"/>
            <a:ext cx="1954213" cy="630237"/>
          </a:xfrm>
        </p:spPr>
        <p:txBody>
          <a:bodyPr/>
          <a:lstStyle/>
          <a:p>
            <a:pPr lvl="0"/>
            <a:endParaRPr lang="en-US" dirty="0"/>
          </a:p>
        </p:txBody>
      </p:sp>
      <p:sp>
        <p:nvSpPr>
          <p:cNvPr id="6" name="Content Placeholder 5">
            <a:extLst>
              <a:ext uri="{FF2B5EF4-FFF2-40B4-BE49-F238E27FC236}">
                <a16:creationId xmlns:a16="http://schemas.microsoft.com/office/drawing/2014/main" id="{EF29535D-CA24-47FA-B8A7-3DEF59E2AF36}"/>
              </a:ext>
            </a:extLst>
          </p:cNvPr>
          <p:cNvSpPr>
            <a:spLocks noGrp="1"/>
          </p:cNvSpPr>
          <p:nvPr>
            <p:ph sz="quarter" idx="13"/>
          </p:nvPr>
        </p:nvSpPr>
        <p:spPr>
          <a:xfrm>
            <a:off x="803275" y="3816350"/>
            <a:ext cx="2092325" cy="755650"/>
          </a:xfrm>
        </p:spPr>
        <p:txBody>
          <a:bodyPr/>
          <a:lstStyle/>
          <a:p>
            <a:pPr lvl="0"/>
            <a:endParaRPr lang="en-US" dirty="0"/>
          </a:p>
        </p:txBody>
      </p:sp>
      <p:sp>
        <p:nvSpPr>
          <p:cNvPr id="10" name="Content Placeholder 9">
            <a:extLst>
              <a:ext uri="{FF2B5EF4-FFF2-40B4-BE49-F238E27FC236}">
                <a16:creationId xmlns:a16="http://schemas.microsoft.com/office/drawing/2014/main" id="{30A5456D-2711-4461-BD88-9AE21F38CE29}"/>
              </a:ext>
            </a:extLst>
          </p:cNvPr>
          <p:cNvSpPr>
            <a:spLocks noGrp="1"/>
          </p:cNvSpPr>
          <p:nvPr>
            <p:ph sz="quarter" idx="14"/>
          </p:nvPr>
        </p:nvSpPr>
        <p:spPr>
          <a:xfrm>
            <a:off x="609600" y="4794250"/>
            <a:ext cx="2286000" cy="430213"/>
          </a:xfrm>
        </p:spPr>
        <p:txBody>
          <a:bodyPr/>
          <a:lstStyle/>
          <a:p>
            <a:pPr lvl="0"/>
            <a:endParaRPr lang="en-US" dirty="0"/>
          </a:p>
        </p:txBody>
      </p:sp>
      <p:sp>
        <p:nvSpPr>
          <p:cNvPr id="16" name="Content Placeholder 15">
            <a:extLst>
              <a:ext uri="{FF2B5EF4-FFF2-40B4-BE49-F238E27FC236}">
                <a16:creationId xmlns:a16="http://schemas.microsoft.com/office/drawing/2014/main" id="{44A2AE95-5550-4727-A8F2-0FF2A060251B}"/>
              </a:ext>
            </a:extLst>
          </p:cNvPr>
          <p:cNvSpPr>
            <a:spLocks noGrp="1"/>
          </p:cNvSpPr>
          <p:nvPr>
            <p:ph sz="quarter" idx="15"/>
          </p:nvPr>
        </p:nvSpPr>
        <p:spPr>
          <a:xfrm>
            <a:off x="2757488" y="1155700"/>
            <a:ext cx="1773237" cy="823913"/>
          </a:xfrm>
        </p:spPr>
        <p:txBody>
          <a:bodyPr/>
          <a:lstStyle/>
          <a:p>
            <a:pPr lvl="0"/>
            <a:endParaRPr lang="en-US" dirty="0"/>
          </a:p>
        </p:txBody>
      </p:sp>
      <p:sp>
        <p:nvSpPr>
          <p:cNvPr id="18" name="Content Placeholder 17">
            <a:extLst>
              <a:ext uri="{FF2B5EF4-FFF2-40B4-BE49-F238E27FC236}">
                <a16:creationId xmlns:a16="http://schemas.microsoft.com/office/drawing/2014/main" id="{18D8338B-58DA-4779-B701-BF92372164BD}"/>
              </a:ext>
            </a:extLst>
          </p:cNvPr>
          <p:cNvSpPr>
            <a:spLocks noGrp="1"/>
          </p:cNvSpPr>
          <p:nvPr>
            <p:ph sz="quarter" idx="16"/>
          </p:nvPr>
        </p:nvSpPr>
        <p:spPr>
          <a:xfrm>
            <a:off x="2576513" y="2057400"/>
            <a:ext cx="1954212" cy="823913"/>
          </a:xfrm>
        </p:spPr>
        <p:txBody>
          <a:bodyPr/>
          <a:lstStyle/>
          <a:p>
            <a:pPr lvl="0"/>
            <a:endParaRPr lang="en-US" dirty="0"/>
          </a:p>
        </p:txBody>
      </p:sp>
      <p:sp>
        <p:nvSpPr>
          <p:cNvPr id="20" name="Content Placeholder 19">
            <a:extLst>
              <a:ext uri="{FF2B5EF4-FFF2-40B4-BE49-F238E27FC236}">
                <a16:creationId xmlns:a16="http://schemas.microsoft.com/office/drawing/2014/main" id="{FE280DA4-723E-418F-9282-80AF6B372B5E}"/>
              </a:ext>
            </a:extLst>
          </p:cNvPr>
          <p:cNvSpPr>
            <a:spLocks noGrp="1"/>
          </p:cNvSpPr>
          <p:nvPr>
            <p:ph sz="quarter" idx="17"/>
          </p:nvPr>
        </p:nvSpPr>
        <p:spPr>
          <a:xfrm>
            <a:off x="2576513" y="2963863"/>
            <a:ext cx="1841500" cy="630237"/>
          </a:xfrm>
        </p:spPr>
        <p:txBody>
          <a:bodyPr/>
          <a:lstStyle/>
          <a:p>
            <a:pPr lvl="0"/>
            <a:endParaRPr lang="en-US" dirty="0"/>
          </a:p>
        </p:txBody>
      </p:sp>
      <p:sp>
        <p:nvSpPr>
          <p:cNvPr id="22" name="Content Placeholder 21">
            <a:extLst>
              <a:ext uri="{FF2B5EF4-FFF2-40B4-BE49-F238E27FC236}">
                <a16:creationId xmlns:a16="http://schemas.microsoft.com/office/drawing/2014/main" id="{D55A682C-18AF-4F90-B1DB-798D1D26105D}"/>
              </a:ext>
            </a:extLst>
          </p:cNvPr>
          <p:cNvSpPr>
            <a:spLocks noGrp="1"/>
          </p:cNvSpPr>
          <p:nvPr>
            <p:ph sz="quarter" idx="18"/>
          </p:nvPr>
        </p:nvSpPr>
        <p:spPr>
          <a:xfrm>
            <a:off x="3352800" y="3594100"/>
            <a:ext cx="1336675" cy="630238"/>
          </a:xfrm>
        </p:spPr>
        <p:txBody>
          <a:bodyPr/>
          <a:lstStyle/>
          <a:p>
            <a:pPr lvl="0"/>
            <a:endParaRPr lang="en-US" dirty="0"/>
          </a:p>
        </p:txBody>
      </p:sp>
      <p:sp>
        <p:nvSpPr>
          <p:cNvPr id="24" name="Content Placeholder 23">
            <a:extLst>
              <a:ext uri="{FF2B5EF4-FFF2-40B4-BE49-F238E27FC236}">
                <a16:creationId xmlns:a16="http://schemas.microsoft.com/office/drawing/2014/main" id="{94655849-24FE-42AC-9B7F-BDE6BE9D1B16}"/>
              </a:ext>
            </a:extLst>
          </p:cNvPr>
          <p:cNvSpPr>
            <a:spLocks noGrp="1"/>
          </p:cNvSpPr>
          <p:nvPr>
            <p:ph sz="quarter" idx="19"/>
          </p:nvPr>
        </p:nvSpPr>
        <p:spPr>
          <a:xfrm>
            <a:off x="3167063" y="4306888"/>
            <a:ext cx="1736725" cy="1165225"/>
          </a:xfrm>
        </p:spPr>
        <p:txBody>
          <a:bodyPr/>
          <a:lstStyle/>
          <a:p>
            <a:pPr lvl="0"/>
            <a:endParaRPr lang="en-US" dirty="0"/>
          </a:p>
        </p:txBody>
      </p:sp>
      <p:sp>
        <p:nvSpPr>
          <p:cNvPr id="26" name="Content Placeholder 25">
            <a:extLst>
              <a:ext uri="{FF2B5EF4-FFF2-40B4-BE49-F238E27FC236}">
                <a16:creationId xmlns:a16="http://schemas.microsoft.com/office/drawing/2014/main" id="{3F7878CC-6036-4300-A1A1-F90333E20471}"/>
              </a:ext>
            </a:extLst>
          </p:cNvPr>
          <p:cNvSpPr>
            <a:spLocks noGrp="1"/>
          </p:cNvSpPr>
          <p:nvPr>
            <p:ph sz="quarter" idx="20"/>
          </p:nvPr>
        </p:nvSpPr>
        <p:spPr>
          <a:xfrm>
            <a:off x="4903788" y="1219200"/>
            <a:ext cx="1192212" cy="758825"/>
          </a:xfrm>
        </p:spPr>
        <p:txBody>
          <a:bodyPr/>
          <a:lstStyle/>
          <a:p>
            <a:pPr lvl="0"/>
            <a:endParaRPr lang="en-US" dirty="0"/>
          </a:p>
        </p:txBody>
      </p:sp>
      <p:sp>
        <p:nvSpPr>
          <p:cNvPr id="28" name="Content Placeholder 27">
            <a:extLst>
              <a:ext uri="{FF2B5EF4-FFF2-40B4-BE49-F238E27FC236}">
                <a16:creationId xmlns:a16="http://schemas.microsoft.com/office/drawing/2014/main" id="{9C53768B-3C88-442D-BD4C-A34D54CF3ED1}"/>
              </a:ext>
            </a:extLst>
          </p:cNvPr>
          <p:cNvSpPr>
            <a:spLocks noGrp="1"/>
          </p:cNvSpPr>
          <p:nvPr>
            <p:ph sz="quarter" idx="21"/>
          </p:nvPr>
        </p:nvSpPr>
        <p:spPr>
          <a:xfrm>
            <a:off x="4903788" y="1978025"/>
            <a:ext cx="1287462" cy="652463"/>
          </a:xfrm>
        </p:spPr>
        <p:txBody>
          <a:bodyPr/>
          <a:lstStyle/>
          <a:p>
            <a:pPr lvl="0"/>
            <a:endParaRPr lang="en-US" dirty="0"/>
          </a:p>
        </p:txBody>
      </p:sp>
      <p:sp>
        <p:nvSpPr>
          <p:cNvPr id="30" name="Content Placeholder 29">
            <a:extLst>
              <a:ext uri="{FF2B5EF4-FFF2-40B4-BE49-F238E27FC236}">
                <a16:creationId xmlns:a16="http://schemas.microsoft.com/office/drawing/2014/main" id="{531D670B-13F2-414E-80D5-35673B9DD1CA}"/>
              </a:ext>
            </a:extLst>
          </p:cNvPr>
          <p:cNvSpPr>
            <a:spLocks noGrp="1"/>
          </p:cNvSpPr>
          <p:nvPr>
            <p:ph sz="quarter" idx="22"/>
          </p:nvPr>
        </p:nvSpPr>
        <p:spPr>
          <a:xfrm>
            <a:off x="4903788" y="2630488"/>
            <a:ext cx="1287462" cy="555625"/>
          </a:xfrm>
        </p:spPr>
        <p:txBody>
          <a:bodyPr/>
          <a:lstStyle/>
          <a:p>
            <a:pPr lvl="0"/>
            <a:endParaRPr lang="en-US" dirty="0"/>
          </a:p>
        </p:txBody>
      </p:sp>
      <p:sp>
        <p:nvSpPr>
          <p:cNvPr id="32" name="Content Placeholder 31">
            <a:extLst>
              <a:ext uri="{FF2B5EF4-FFF2-40B4-BE49-F238E27FC236}">
                <a16:creationId xmlns:a16="http://schemas.microsoft.com/office/drawing/2014/main" id="{0F739661-4712-4D9D-B6FB-DC625617E284}"/>
              </a:ext>
            </a:extLst>
          </p:cNvPr>
          <p:cNvSpPr>
            <a:spLocks noGrp="1"/>
          </p:cNvSpPr>
          <p:nvPr>
            <p:ph sz="quarter" idx="23"/>
          </p:nvPr>
        </p:nvSpPr>
        <p:spPr>
          <a:xfrm>
            <a:off x="4857750" y="3268663"/>
            <a:ext cx="1517650" cy="758825"/>
          </a:xfrm>
        </p:spPr>
        <p:txBody>
          <a:bodyPr/>
          <a:lstStyle/>
          <a:p>
            <a:pPr lvl="0"/>
            <a:endParaRPr lang="en-US" dirty="0"/>
          </a:p>
        </p:txBody>
      </p:sp>
      <p:sp>
        <p:nvSpPr>
          <p:cNvPr id="34" name="Content Placeholder 33">
            <a:extLst>
              <a:ext uri="{FF2B5EF4-FFF2-40B4-BE49-F238E27FC236}">
                <a16:creationId xmlns:a16="http://schemas.microsoft.com/office/drawing/2014/main" id="{4C747624-727E-430E-8480-D4869BED78F8}"/>
              </a:ext>
            </a:extLst>
          </p:cNvPr>
          <p:cNvSpPr>
            <a:spLocks noGrp="1"/>
          </p:cNvSpPr>
          <p:nvPr>
            <p:ph sz="quarter" idx="24"/>
          </p:nvPr>
        </p:nvSpPr>
        <p:spPr>
          <a:xfrm>
            <a:off x="6191250" y="1211263"/>
            <a:ext cx="1517650" cy="581025"/>
          </a:xfrm>
        </p:spPr>
        <p:txBody>
          <a:bodyPr/>
          <a:lstStyle/>
          <a:p>
            <a:pPr lvl="0"/>
            <a:endParaRPr lang="en-US" dirty="0"/>
          </a:p>
        </p:txBody>
      </p:sp>
      <p:graphicFrame>
        <p:nvGraphicFramePr>
          <p:cNvPr id="35" name="Table 34">
            <a:extLst>
              <a:ext uri="{FF2B5EF4-FFF2-40B4-BE49-F238E27FC236}">
                <a16:creationId xmlns:a16="http://schemas.microsoft.com/office/drawing/2014/main" id="{50936DDF-2481-4067-A289-79861841E018}"/>
              </a:ext>
              <a:ext uri="{C183D7F6-B498-43B3-948B-1728B52AA6E4}">
                <adec:decorative xmlns:adec="http://schemas.microsoft.com/office/drawing/2017/decorative" xmlns="" val="1"/>
              </a:ext>
            </a:extLst>
          </p:cNvPr>
          <p:cNvGraphicFramePr>
            <a:graphicFrameLocks noGrp="1"/>
          </p:cNvGraphicFramePr>
          <p:nvPr userDrawn="1">
            <p:extLst>
              <p:ext uri="{D42A27DB-BD31-4B8C-83A1-F6EECF244321}">
                <p14:modId xmlns:p14="http://schemas.microsoft.com/office/powerpoint/2010/main" val="3054257855"/>
              </p:ext>
            </p:extLst>
          </p:nvPr>
        </p:nvGraphicFramePr>
        <p:xfrm>
          <a:off x="554658" y="3006753"/>
          <a:ext cx="3121628" cy="2895468"/>
        </p:xfrm>
        <a:graphic>
          <a:graphicData uri="http://schemas.openxmlformats.org/drawingml/2006/table">
            <a:tbl>
              <a:tblPr firstRow="1" bandRow="1">
                <a:tableStyleId>{5C22544A-7EE6-4342-B048-85BDC9FD1C3A}</a:tableStyleId>
              </a:tblPr>
              <a:tblGrid>
                <a:gridCol w="3121628">
                  <a:extLst>
                    <a:ext uri="{9D8B030D-6E8A-4147-A177-3AD203B41FA5}">
                      <a16:colId xmlns:a16="http://schemas.microsoft.com/office/drawing/2014/main" val="3875472367"/>
                    </a:ext>
                  </a:extLst>
                </a:gridCol>
              </a:tblGrid>
              <a:tr h="413098">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50325"/>
                  </a:ext>
                </a:extLst>
              </a:tr>
              <a:tr h="601556">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271544"/>
                  </a:ext>
                </a:extLst>
              </a:tr>
              <a:tr h="677702">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59316"/>
                  </a:ext>
                </a:extLst>
              </a:tr>
            </a:tbl>
          </a:graphicData>
        </a:graphic>
      </p:graphicFrame>
    </p:spTree>
    <p:extLst>
      <p:ext uri="{BB962C8B-B14F-4D97-AF65-F5344CB8AC3E}">
        <p14:creationId xmlns:p14="http://schemas.microsoft.com/office/powerpoint/2010/main" val="404823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9D8F2C03-F04C-4498-BFAD-DC344D95DC0C}"/>
              </a:ext>
            </a:extLst>
          </p:cNvPr>
          <p:cNvSpPr>
            <a:spLocks noGrp="1"/>
          </p:cNvSpPr>
          <p:nvPr>
            <p:ph sz="quarter" idx="10"/>
          </p:nvPr>
        </p:nvSpPr>
        <p:spPr>
          <a:xfrm>
            <a:off x="504825" y="1404938"/>
            <a:ext cx="1201738" cy="355600"/>
          </a:xfrm>
        </p:spPr>
        <p:txBody>
          <a:bodyPr/>
          <a:lstStyle>
            <a:lvl1pPr marL="0" indent="0">
              <a:buNone/>
              <a:defRPr/>
            </a:lvl1pPr>
          </a:lstStyle>
          <a:p>
            <a:pPr lvl="0"/>
            <a:endParaRPr lang="en-GB" dirty="0"/>
          </a:p>
        </p:txBody>
      </p:sp>
      <p:sp>
        <p:nvSpPr>
          <p:cNvPr id="9" name="Content Placeholder 4">
            <a:extLst>
              <a:ext uri="{FF2B5EF4-FFF2-40B4-BE49-F238E27FC236}">
                <a16:creationId xmlns:a16="http://schemas.microsoft.com/office/drawing/2014/main" id="{91A7AACC-F1B8-4811-B754-AF69ADFB08D2}"/>
              </a:ext>
            </a:extLst>
          </p:cNvPr>
          <p:cNvSpPr>
            <a:spLocks noGrp="1"/>
          </p:cNvSpPr>
          <p:nvPr>
            <p:ph sz="quarter" idx="11"/>
          </p:nvPr>
        </p:nvSpPr>
        <p:spPr>
          <a:xfrm>
            <a:off x="504825" y="1912938"/>
            <a:ext cx="1201738" cy="355600"/>
          </a:xfrm>
        </p:spPr>
        <p:txBody>
          <a:bodyPr/>
          <a:lstStyle>
            <a:lvl1pPr marL="0" indent="0">
              <a:buNone/>
              <a:defRPr/>
            </a:lvl1pPr>
          </a:lstStyle>
          <a:p>
            <a:pPr lvl="0"/>
            <a:endParaRPr lang="en-GB" dirty="0"/>
          </a:p>
        </p:txBody>
      </p:sp>
      <p:sp>
        <p:nvSpPr>
          <p:cNvPr id="11" name="Content Placeholder 4">
            <a:extLst>
              <a:ext uri="{FF2B5EF4-FFF2-40B4-BE49-F238E27FC236}">
                <a16:creationId xmlns:a16="http://schemas.microsoft.com/office/drawing/2014/main" id="{8C48653C-CD5D-45B3-89B6-CD5741427FBA}"/>
              </a:ext>
            </a:extLst>
          </p:cNvPr>
          <p:cNvSpPr>
            <a:spLocks noGrp="1"/>
          </p:cNvSpPr>
          <p:nvPr>
            <p:ph sz="quarter" idx="12"/>
          </p:nvPr>
        </p:nvSpPr>
        <p:spPr>
          <a:xfrm>
            <a:off x="504825" y="2420938"/>
            <a:ext cx="1201738" cy="355600"/>
          </a:xfrm>
        </p:spPr>
        <p:txBody>
          <a:bodyPr/>
          <a:lstStyle>
            <a:lvl1pPr marL="0" indent="0">
              <a:buNone/>
              <a:defRPr/>
            </a:lvl1pPr>
          </a:lstStyle>
          <a:p>
            <a:pPr lvl="0"/>
            <a:endParaRPr lang="en-GB" dirty="0"/>
          </a:p>
        </p:txBody>
      </p:sp>
      <p:sp>
        <p:nvSpPr>
          <p:cNvPr id="12" name="Content Placeholder 4">
            <a:extLst>
              <a:ext uri="{FF2B5EF4-FFF2-40B4-BE49-F238E27FC236}">
                <a16:creationId xmlns:a16="http://schemas.microsoft.com/office/drawing/2014/main" id="{D36AC927-CDFA-4D41-AD1E-126EE98AE8FE}"/>
              </a:ext>
            </a:extLst>
          </p:cNvPr>
          <p:cNvSpPr>
            <a:spLocks noGrp="1"/>
          </p:cNvSpPr>
          <p:nvPr>
            <p:ph sz="quarter" idx="13"/>
          </p:nvPr>
        </p:nvSpPr>
        <p:spPr>
          <a:xfrm>
            <a:off x="504825" y="2928938"/>
            <a:ext cx="1201738" cy="355600"/>
          </a:xfrm>
        </p:spPr>
        <p:txBody>
          <a:bodyPr/>
          <a:lstStyle>
            <a:lvl1pPr marL="0" indent="0">
              <a:buNone/>
              <a:defRPr/>
            </a:lvl1pPr>
          </a:lstStyle>
          <a:p>
            <a:pPr lvl="0"/>
            <a:endParaRPr lang="en-GB" dirty="0"/>
          </a:p>
        </p:txBody>
      </p:sp>
      <p:sp>
        <p:nvSpPr>
          <p:cNvPr id="13" name="Content Placeholder 4">
            <a:extLst>
              <a:ext uri="{FF2B5EF4-FFF2-40B4-BE49-F238E27FC236}">
                <a16:creationId xmlns:a16="http://schemas.microsoft.com/office/drawing/2014/main" id="{F3FCB2D6-4F30-45FF-849F-C0A8FE872B79}"/>
              </a:ext>
            </a:extLst>
          </p:cNvPr>
          <p:cNvSpPr>
            <a:spLocks noGrp="1"/>
          </p:cNvSpPr>
          <p:nvPr>
            <p:ph sz="quarter" idx="14"/>
          </p:nvPr>
        </p:nvSpPr>
        <p:spPr>
          <a:xfrm>
            <a:off x="504825" y="3573462"/>
            <a:ext cx="1201738" cy="355600"/>
          </a:xfrm>
        </p:spPr>
        <p:txBody>
          <a:bodyPr/>
          <a:lstStyle>
            <a:lvl1pPr marL="0" indent="0">
              <a:buNone/>
              <a:defRPr/>
            </a:lvl1pPr>
          </a:lstStyle>
          <a:p>
            <a:pPr lvl="0"/>
            <a:endParaRPr lang="en-GB" dirty="0"/>
          </a:p>
        </p:txBody>
      </p:sp>
      <p:sp>
        <p:nvSpPr>
          <p:cNvPr id="14" name="Content Placeholder 4">
            <a:extLst>
              <a:ext uri="{FF2B5EF4-FFF2-40B4-BE49-F238E27FC236}">
                <a16:creationId xmlns:a16="http://schemas.microsoft.com/office/drawing/2014/main" id="{10B5C799-D5F4-4D8D-838A-8CAD47BC94B8}"/>
              </a:ext>
            </a:extLst>
          </p:cNvPr>
          <p:cNvSpPr>
            <a:spLocks noGrp="1"/>
          </p:cNvSpPr>
          <p:nvPr>
            <p:ph sz="quarter" idx="15"/>
          </p:nvPr>
        </p:nvSpPr>
        <p:spPr>
          <a:xfrm>
            <a:off x="504825" y="4081462"/>
            <a:ext cx="1201738" cy="355600"/>
          </a:xfrm>
        </p:spPr>
        <p:txBody>
          <a:bodyPr/>
          <a:lstStyle>
            <a:lvl1pPr marL="0" indent="0">
              <a:buNone/>
              <a:defRPr/>
            </a:lvl1pPr>
          </a:lstStyle>
          <a:p>
            <a:pPr lvl="0"/>
            <a:endParaRPr lang="en-GB" dirty="0"/>
          </a:p>
        </p:txBody>
      </p:sp>
      <p:sp>
        <p:nvSpPr>
          <p:cNvPr id="15" name="Content Placeholder 4">
            <a:extLst>
              <a:ext uri="{FF2B5EF4-FFF2-40B4-BE49-F238E27FC236}">
                <a16:creationId xmlns:a16="http://schemas.microsoft.com/office/drawing/2014/main" id="{8F279AE7-4739-4CF5-A321-87B52FFC9E57}"/>
              </a:ext>
            </a:extLst>
          </p:cNvPr>
          <p:cNvSpPr>
            <a:spLocks noGrp="1"/>
          </p:cNvSpPr>
          <p:nvPr>
            <p:ph sz="quarter" idx="16"/>
          </p:nvPr>
        </p:nvSpPr>
        <p:spPr>
          <a:xfrm>
            <a:off x="504825" y="4589462"/>
            <a:ext cx="1201738" cy="355600"/>
          </a:xfrm>
        </p:spPr>
        <p:txBody>
          <a:bodyPr/>
          <a:lstStyle>
            <a:lvl1pPr marL="0" indent="0">
              <a:buNone/>
              <a:defRPr/>
            </a:lvl1pPr>
          </a:lstStyle>
          <a:p>
            <a:pPr lvl="0"/>
            <a:endParaRPr lang="en-GB" dirty="0"/>
          </a:p>
        </p:txBody>
      </p:sp>
      <p:sp>
        <p:nvSpPr>
          <p:cNvPr id="16" name="Content Placeholder 4">
            <a:extLst>
              <a:ext uri="{FF2B5EF4-FFF2-40B4-BE49-F238E27FC236}">
                <a16:creationId xmlns:a16="http://schemas.microsoft.com/office/drawing/2014/main" id="{B12E2847-330E-403F-9E89-26445EEBEE10}"/>
              </a:ext>
            </a:extLst>
          </p:cNvPr>
          <p:cNvSpPr>
            <a:spLocks noGrp="1"/>
          </p:cNvSpPr>
          <p:nvPr>
            <p:ph sz="quarter" idx="17"/>
          </p:nvPr>
        </p:nvSpPr>
        <p:spPr>
          <a:xfrm>
            <a:off x="504825" y="5097462"/>
            <a:ext cx="1201738" cy="355600"/>
          </a:xfrm>
        </p:spPr>
        <p:txBody>
          <a:bodyPr/>
          <a:lstStyle>
            <a:lvl1pPr marL="0" indent="0">
              <a:buNone/>
              <a:defRPr/>
            </a:lvl1pPr>
          </a:lstStyle>
          <a:p>
            <a:pPr lvl="0"/>
            <a:endParaRPr lang="en-GB" dirty="0"/>
          </a:p>
        </p:txBody>
      </p:sp>
      <p:sp>
        <p:nvSpPr>
          <p:cNvPr id="19" name="Slide Number Placeholder 2">
            <a:extLst>
              <a:ext uri="{FF2B5EF4-FFF2-40B4-BE49-F238E27FC236}">
                <a16:creationId xmlns:a16="http://schemas.microsoft.com/office/drawing/2014/main" id="{984D3063-7BB8-46D3-B4B7-176923B77089}"/>
              </a:ext>
              <a:ext uri="{C183D7F6-B498-43B3-948B-1728B52AA6E4}">
                <adec:decorative xmlns:adec="http://schemas.microsoft.com/office/drawing/2017/decorative" xmlns=""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8452561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dirty="0"/>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dirty="0"/>
          </a:p>
        </p:txBody>
      </p:sp>
      <p:pic>
        <p:nvPicPr>
          <p:cNvPr id="10" name="Picture 9">
            <a:extLst>
              <a:ext uri="{FF2B5EF4-FFF2-40B4-BE49-F238E27FC236}">
                <a16:creationId xmlns:a16="http://schemas.microsoft.com/office/drawing/2014/main" id="{17A996A8-7C30-284C-B616-6D5581931DF3}"/>
              </a:ext>
              <a:ext uri="{C183D7F6-B498-43B3-948B-1728B52AA6E4}">
                <adec:decorative xmlns:adec="http://schemas.microsoft.com/office/drawing/2017/decorative" xmlns="" val="1"/>
              </a:ext>
            </a:extLst>
          </p:cNvPr>
          <p:cNvPicPr>
            <a:picLocks noChangeAspect="1"/>
          </p:cNvPicPr>
          <p:nvPr userDrawn="1"/>
        </p:nvPicPr>
        <p:blipFill>
          <a:blip r:embed="rId37" cstate="email">
            <a:extLst>
              <a:ext uri="{28A0092B-C50C-407E-A947-70E740481C1C}">
                <a14:useLocalDpi xmlns:a14="http://schemas.microsoft.com/office/drawing/2010/main"/>
              </a:ext>
              <a:ext uri="{96DAC541-7B7A-43D3-8B79-37D633B846F1}">
                <asvg:svgBlip xmlns:asvg="http://schemas.microsoft.com/office/drawing/2016/SVG/main" xmlns="" r:embed="rId38"/>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3897170730"/>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63" r:id="rId4"/>
    <p:sldLayoutId id="2147483664" r:id="rId5"/>
    <p:sldLayoutId id="2147483692" r:id="rId6"/>
    <p:sldLayoutId id="2147483691" r:id="rId7"/>
    <p:sldLayoutId id="2147483688" r:id="rId8"/>
    <p:sldLayoutId id="2147483679" r:id="rId9"/>
    <p:sldLayoutId id="2147483678" r:id="rId10"/>
    <p:sldLayoutId id="2147483665" r:id="rId11"/>
    <p:sldLayoutId id="2147483666" r:id="rId12"/>
    <p:sldLayoutId id="2147483687" r:id="rId13"/>
    <p:sldLayoutId id="2147483685" r:id="rId14"/>
    <p:sldLayoutId id="2147483667" r:id="rId15"/>
    <p:sldLayoutId id="2147483668" r:id="rId16"/>
    <p:sldLayoutId id="2147483693" r:id="rId17"/>
    <p:sldLayoutId id="2147483684" r:id="rId18"/>
    <p:sldLayoutId id="2147483683" r:id="rId19"/>
    <p:sldLayoutId id="2147483669" r:id="rId20"/>
    <p:sldLayoutId id="2147483670" r:id="rId21"/>
    <p:sldLayoutId id="2147483671" r:id="rId22"/>
    <p:sldLayoutId id="2147483672" r:id="rId23"/>
    <p:sldLayoutId id="2147483673" r:id="rId24"/>
    <p:sldLayoutId id="2147483674" r:id="rId25"/>
    <p:sldLayoutId id="2147483690" r:id="rId26"/>
    <p:sldLayoutId id="2147483689" r:id="rId27"/>
    <p:sldLayoutId id="2147483686" r:id="rId28"/>
    <p:sldLayoutId id="2147483682" r:id="rId29"/>
    <p:sldLayoutId id="2147483681" r:id="rId30"/>
    <p:sldLayoutId id="2147483675" r:id="rId31"/>
    <p:sldLayoutId id="2147483694" r:id="rId32"/>
    <p:sldLayoutId id="2147483676" r:id="rId33"/>
    <p:sldLayoutId id="2147483680" r:id="rId34"/>
    <p:sldLayoutId id="2147483695" r:id="rId35"/>
  </p:sldLayoutIdLst>
  <p:hf hdr="0" ftr="0" dt="0"/>
  <p:txStyles>
    <p:titleStyle>
      <a:lvl1pPr algn="l" defTabSz="609585" rtl="0" eaLnBrk="1" latinLnBrk="0" hangingPunct="1">
        <a:spcBef>
          <a:spcPct val="0"/>
        </a:spcBef>
        <a:buNone/>
        <a:defRPr sz="3733" b="0" i="0" kern="1200">
          <a:solidFill>
            <a:schemeClr val="tx2"/>
          </a:solidFill>
          <a:latin typeface="Arial" panose="020B0604020202020204" pitchFamily="34" charset="0"/>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Arial" panose="020B0604020202020204" pitchFamily="34" charset="0"/>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Arial" panose="020B0604020202020204" pitchFamily="34" charset="0"/>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hyperlink" Target="https://healthequity.com/lear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hyperlink" Target="https://www2.healthequity.com/Learn/dependent-care-expens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5249-0EC9-4C2D-BD83-A050564BBE8B}"/>
              </a:ext>
            </a:extLst>
          </p:cNvPr>
          <p:cNvSpPr>
            <a:spLocks noGrp="1"/>
          </p:cNvSpPr>
          <p:nvPr>
            <p:ph type="title"/>
          </p:nvPr>
        </p:nvSpPr>
        <p:spPr>
          <a:xfrm>
            <a:off x="1040044" y="2368983"/>
            <a:ext cx="7033146" cy="2122580"/>
          </a:xfrm>
        </p:spPr>
        <p:txBody>
          <a:bodyPr>
            <a:noAutofit/>
          </a:bodyPr>
          <a:lstStyle/>
          <a:p>
            <a:pPr marL="0" marR="0" lvl="0" indent="0" defTabSz="609585" rtl="0" eaLnBrk="1" fontAlgn="auto" latinLnBrk="0" hangingPunct="1">
              <a:lnSpc>
                <a:spcPts val="7733"/>
              </a:lnSpc>
              <a:spcBef>
                <a:spcPts val="0"/>
              </a:spcBef>
              <a:spcAft>
                <a:spcPts val="0"/>
              </a:spcAft>
              <a:tabLst/>
              <a:defRPr/>
            </a:pPr>
            <a:r>
              <a:rPr lang="en-US" sz="6670" b="1" dirty="0">
                <a:solidFill>
                  <a:srgbClr val="FFFFFF"/>
                </a:solidFill>
              </a:rPr>
              <a:t>Turn</a:t>
            </a:r>
            <a:r>
              <a:rPr lang="en-US" sz="6670" b="1" spc="460" dirty="0">
                <a:solidFill>
                  <a:srgbClr val="FFFFFF"/>
                </a:solidFill>
              </a:rPr>
              <a:t> </a:t>
            </a:r>
            <a:r>
              <a:rPr lang="en-US" sz="6670" b="1" dirty="0">
                <a:solidFill>
                  <a:srgbClr val="FFFFFF"/>
                </a:solidFill>
              </a:rPr>
              <a:t>caregiving into</a:t>
            </a:r>
            <a:r>
              <a:rPr lang="en-US" sz="6670" b="1" spc="460" dirty="0">
                <a:solidFill>
                  <a:srgbClr val="FFFFFF"/>
                </a:solidFill>
              </a:rPr>
              <a:t> </a:t>
            </a:r>
            <a:r>
              <a:rPr lang="en-US" sz="6670" b="1" dirty="0">
                <a:solidFill>
                  <a:srgbClr val="FFFFFF"/>
                </a:solidFill>
              </a:rPr>
              <a:t>tax savings</a:t>
            </a:r>
            <a:endParaRPr lang="en-GB" sz="6670" b="1" dirty="0">
              <a:solidFill>
                <a:srgbClr val="FFFFFF"/>
              </a:solidFill>
            </a:endParaRPr>
          </a:p>
        </p:txBody>
      </p:sp>
      <p:pic>
        <p:nvPicPr>
          <p:cNvPr id="10" name="Picture 24" descr="HealthEquity® logo">
            <a:extLst>
              <a:ext uri="{FF2B5EF4-FFF2-40B4-BE49-F238E27FC236}">
                <a16:creationId xmlns:a16="http://schemas.microsoft.com/office/drawing/2014/main" id="{D482E2D1-7B3F-4636-BB85-F98966A4FEC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1219200" y="914401"/>
            <a:ext cx="2438400" cy="390143"/>
          </a:xfrm>
          <a:prstGeom prst="rect">
            <a:avLst/>
          </a:prstGeom>
        </p:spPr>
      </p:pic>
      <p:sp>
        <p:nvSpPr>
          <p:cNvPr id="3" name="Content Placeholder 2">
            <a:extLst>
              <a:ext uri="{FF2B5EF4-FFF2-40B4-BE49-F238E27FC236}">
                <a16:creationId xmlns:a16="http://schemas.microsoft.com/office/drawing/2014/main" id="{66078A12-CF38-4F13-A153-93AD35D4EF65}"/>
              </a:ext>
            </a:extLst>
          </p:cNvPr>
          <p:cNvSpPr>
            <a:spLocks noGrp="1"/>
          </p:cNvSpPr>
          <p:nvPr>
            <p:ph sz="quarter" idx="10"/>
          </p:nvPr>
        </p:nvSpPr>
        <p:spPr>
          <a:xfrm>
            <a:off x="4037031" y="844761"/>
            <a:ext cx="7710085" cy="564264"/>
          </a:xfrm>
        </p:spPr>
        <p:txBody>
          <a:bodyPr>
            <a:noAutofit/>
          </a:bodyPr>
          <a:lstStyle/>
          <a:p>
            <a:pPr marL="0" marR="0" lvl="0" indent="0" algn="l" defTabSz="609585" rtl="0" eaLnBrk="1" fontAlgn="auto" latinLnBrk="0" hangingPunct="1">
              <a:lnSpc>
                <a:spcPct val="100000"/>
              </a:lnSpc>
              <a:spcBef>
                <a:spcPts val="1333"/>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Dependent Care Flexible Spending Account (DCFSA)</a:t>
            </a:r>
          </a:p>
        </p:txBody>
      </p:sp>
      <p:sp>
        <p:nvSpPr>
          <p:cNvPr id="4" name="Content Placeholder 3">
            <a:extLst>
              <a:ext uri="{FF2B5EF4-FFF2-40B4-BE49-F238E27FC236}">
                <a16:creationId xmlns:a16="http://schemas.microsoft.com/office/drawing/2014/main" id="{ACD9859E-0579-430F-9C46-F864AD5A8E1B}"/>
              </a:ext>
            </a:extLst>
          </p:cNvPr>
          <p:cNvSpPr>
            <a:spLocks noGrp="1"/>
          </p:cNvSpPr>
          <p:nvPr>
            <p:ph sz="quarter" idx="11"/>
          </p:nvPr>
        </p:nvSpPr>
        <p:spPr>
          <a:xfrm>
            <a:off x="1109472" y="5992368"/>
            <a:ext cx="7883959" cy="48418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mn-ea"/>
                <a:cs typeface="Arial" pitchFamily="34" charset="0"/>
              </a:rPr>
              <a:t>Copyright © 2021 HealthEquity,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Arial" panose="020B0604020202020204" pitchFamily="34" charset="0"/>
                <a:ea typeface="+mn-ea"/>
                <a:cs typeface="Arial" pitchFamily="34" charset="0"/>
              </a:rPr>
              <a:t>HealthEquity does not provide legal, tax or financial advice. Always consult a professional when making life-changing decisions.</a:t>
            </a:r>
          </a:p>
        </p:txBody>
      </p:sp>
    </p:spTree>
    <p:extLst>
      <p:ext uri="{BB962C8B-B14F-4D97-AF65-F5344CB8AC3E}">
        <p14:creationId xmlns:p14="http://schemas.microsoft.com/office/powerpoint/2010/main" val="247821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4272BFFE-ABD9-4C4C-831F-DD20E8974BFD}"/>
              </a:ext>
            </a:extLst>
          </p:cNvPr>
          <p:cNvSpPr txBox="1">
            <a:spLocks noGrp="1"/>
          </p:cNvSpPr>
          <p:nvPr>
            <p:ph type="title"/>
          </p:nvPr>
        </p:nvSpPr>
        <p:spPr>
          <a:xfrm>
            <a:off x="609600" y="243841"/>
            <a:ext cx="5496558" cy="1854306"/>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defTabSz="609585">
              <a:defRPr/>
            </a:pPr>
            <a:r>
              <a:rPr lang="en-US" sz="3600" dirty="0">
                <a:noFill/>
                <a:latin typeface="+mj-lt"/>
              </a:rPr>
              <a:t>You can change your contribution during a qualifying life</a:t>
            </a:r>
            <a:r>
              <a:rPr lang="en-US" sz="3600" spc="400" dirty="0">
                <a:noFill/>
                <a:latin typeface="+mj-lt"/>
              </a:rPr>
              <a:t> </a:t>
            </a:r>
            <a:r>
              <a:rPr lang="en-US" sz="3600" dirty="0">
                <a:noFill/>
                <a:latin typeface="+mj-lt"/>
              </a:rPr>
              <a:t>event </a:t>
            </a:r>
          </a:p>
        </p:txBody>
      </p:sp>
      <p:sp>
        <p:nvSpPr>
          <p:cNvPr id="2" name="Content Placeholder 1">
            <a:extLst>
              <a:ext uri="{FF2B5EF4-FFF2-40B4-BE49-F238E27FC236}">
                <a16:creationId xmlns:a16="http://schemas.microsoft.com/office/drawing/2014/main" id="{6614BE13-E929-4AB9-A5AE-5B22D27572CB}"/>
              </a:ext>
            </a:extLst>
          </p:cNvPr>
          <p:cNvSpPr>
            <a:spLocks noGrp="1"/>
          </p:cNvSpPr>
          <p:nvPr>
            <p:ph sz="quarter" idx="10"/>
          </p:nvPr>
        </p:nvSpPr>
        <p:spPr>
          <a:xfrm>
            <a:off x="610096" y="2592815"/>
            <a:ext cx="5441290" cy="4108659"/>
          </a:xfrm>
        </p:spPr>
        <p:txBody>
          <a:bodyPr>
            <a:noAutofit/>
          </a:bodyPr>
          <a:lstStyle/>
          <a:p>
            <a:pPr marL="457189" marR="0" lvl="0" indent="-457189" algn="l" defTabSz="914400" rtl="0" eaLnBrk="1" fontAlgn="auto" latinLnBrk="0" hangingPunct="1">
              <a:lnSpc>
                <a:spcPts val="2880"/>
              </a:lnSpc>
              <a:spcBef>
                <a:spcPts val="1600"/>
              </a:spcBef>
              <a:spcAft>
                <a:spcPts val="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Marital status </a:t>
            </a:r>
          </a:p>
          <a:p>
            <a:pPr marL="457189" marR="0" lvl="0" indent="-457189" algn="l" defTabSz="914400" rtl="0" eaLnBrk="1" fontAlgn="auto" latinLnBrk="0" hangingPunct="1">
              <a:lnSpc>
                <a:spcPts val="2880"/>
              </a:lnSpc>
              <a:spcBef>
                <a:spcPts val="1600"/>
              </a:spcBef>
              <a:spcAft>
                <a:spcPts val="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Number of dependents </a:t>
            </a:r>
          </a:p>
          <a:p>
            <a:pPr marL="457189" marR="0" lvl="0" indent="-457189" algn="l" defTabSz="914400" rtl="0" eaLnBrk="1" fontAlgn="auto" latinLnBrk="0" hangingPunct="1">
              <a:lnSpc>
                <a:spcPts val="2880"/>
              </a:lnSpc>
              <a:spcBef>
                <a:spcPts val="1600"/>
              </a:spcBef>
              <a:spcAft>
                <a:spcPts val="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Employment status </a:t>
            </a:r>
          </a:p>
          <a:p>
            <a:pPr marL="457189" marR="0" lvl="0" indent="-457189" algn="l" defTabSz="914400" rtl="0" eaLnBrk="1" fontAlgn="auto" latinLnBrk="0" hangingPunct="1">
              <a:lnSpc>
                <a:spcPts val="2880"/>
              </a:lnSpc>
              <a:spcBef>
                <a:spcPts val="1600"/>
              </a:spcBef>
              <a:spcAft>
                <a:spcPts val="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Change in residence </a:t>
            </a:r>
          </a:p>
          <a:p>
            <a:pPr marL="457189" marR="0" lvl="0" indent="-457189" algn="l" defTabSz="914400" rtl="0" eaLnBrk="1" fontAlgn="auto" latinLnBrk="0" hangingPunct="1">
              <a:lnSpc>
                <a:spcPts val="2880"/>
              </a:lnSpc>
              <a:spcBef>
                <a:spcPts val="1600"/>
              </a:spcBef>
              <a:spcAft>
                <a:spcPts val="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New childcare or </a:t>
            </a:r>
            <a:br>
              <a:rPr kumimoji="0" lang="en-US" sz="2400" b="0" i="0" u="none" strike="noStrike" kern="1200" cap="none" spc="0" normalizeH="0" baseline="0" noProof="0" dirty="0">
                <a:ln>
                  <a:noFill/>
                </a:ln>
                <a:noFill/>
                <a:effectLst/>
                <a:uLnTx/>
                <a:uFillTx/>
                <a:latin typeface="Arial"/>
                <a:ea typeface="+mn-ea"/>
                <a:cs typeface="+mn-cs"/>
              </a:rPr>
            </a:br>
            <a:r>
              <a:rPr kumimoji="0" lang="en-US" sz="2400" b="0" i="0" u="none" strike="noStrike" kern="1200" cap="none" spc="0" normalizeH="0" baseline="0" noProof="0" dirty="0">
                <a:ln>
                  <a:noFill/>
                </a:ln>
                <a:noFill/>
                <a:effectLst/>
                <a:uLnTx/>
                <a:uFillTx/>
                <a:latin typeface="Arial"/>
                <a:ea typeface="+mn-ea"/>
                <a:cs typeface="+mn-cs"/>
              </a:rPr>
              <a:t>eldercare provider</a:t>
            </a:r>
          </a:p>
        </p:txBody>
      </p:sp>
      <p:pic>
        <p:nvPicPr>
          <p:cNvPr id="8" name="Picture 2" descr="A couple looking at their baby scooping a spoonful of food from a bowl.">
            <a:extLst>
              <a:ext uri="{FF2B5EF4-FFF2-40B4-BE49-F238E27FC236}">
                <a16:creationId xmlns:a16="http://schemas.microsoft.com/office/drawing/2014/main" id="{5A7D8847-59CD-7349-A503-CAE0F6D56CD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3709823" y="0"/>
            <a:ext cx="9187504" cy="6876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52D25C9-E689-BD4D-AFD2-EC5F8E5C858A}"/>
              </a:ext>
              <a:ext uri="{C183D7F6-B498-43B3-948B-1728B52AA6E4}">
                <adec:decorative xmlns:adec="http://schemas.microsoft.com/office/drawing/2017/decorative" xmlns="" val="1"/>
              </a:ext>
            </a:extLst>
          </p:cNvPr>
          <p:cNvSpPr/>
          <p:nvPr/>
        </p:nvSpPr>
        <p:spPr>
          <a:xfrm>
            <a:off x="0" y="0"/>
            <a:ext cx="404325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1" name="Rectangle 10">
            <a:extLst>
              <a:ext uri="{FF2B5EF4-FFF2-40B4-BE49-F238E27FC236}">
                <a16:creationId xmlns:a16="http://schemas.microsoft.com/office/drawing/2014/main" id="{1C8A19FC-392C-8F4D-97C5-E299469641A2}"/>
              </a:ext>
              <a:ext uri="{C183D7F6-B498-43B3-948B-1728B52AA6E4}">
                <adec:decorative xmlns:adec="http://schemas.microsoft.com/office/drawing/2017/decorative" xmlns="" val="1"/>
              </a:ext>
            </a:extLst>
          </p:cNvPr>
          <p:cNvSpPr/>
          <p:nvPr/>
        </p:nvSpPr>
        <p:spPr>
          <a:xfrm>
            <a:off x="3893641" y="1202"/>
            <a:ext cx="3249832" cy="6875660"/>
          </a:xfrm>
          <a:prstGeom prst="rect">
            <a:avLst/>
          </a:prstGeom>
          <a:gradFill flip="none" rotWithShape="1">
            <a:gsLst>
              <a:gs pos="34000">
                <a:schemeClr val="bg1"/>
              </a:gs>
              <a:gs pos="82000">
                <a:schemeClr val="bg1">
                  <a:alpha val="0"/>
                </a:schemeClr>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3" name="Rectangle 12">
            <a:extLst>
              <a:ext uri="{FF2B5EF4-FFF2-40B4-BE49-F238E27FC236}">
                <a16:creationId xmlns:a16="http://schemas.microsoft.com/office/drawing/2014/main" id="{A77183C7-DDA3-4F46-A83C-275927E16E32}"/>
              </a:ext>
              <a:ext uri="{C183D7F6-B498-43B3-948B-1728B52AA6E4}">
                <adec:decorative xmlns:adec="http://schemas.microsoft.com/office/drawing/2017/decorative" xmlns="" val="1"/>
              </a:ext>
            </a:extLst>
          </p:cNvPr>
          <p:cNvSpPr/>
          <p:nvPr/>
        </p:nvSpPr>
        <p:spPr>
          <a:xfrm flipV="1">
            <a:off x="4149673" y="1202"/>
            <a:ext cx="3249832" cy="6875660"/>
          </a:xfrm>
          <a:prstGeom prst="rect">
            <a:avLst/>
          </a:prstGeom>
          <a:gradFill flip="none" rotWithShape="1">
            <a:gsLst>
              <a:gs pos="34000">
                <a:schemeClr val="bg1"/>
              </a:gs>
              <a:gs pos="82000">
                <a:schemeClr val="bg1">
                  <a:alpha val="0"/>
                </a:schemeClr>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4" name="Group 3">
            <a:extLst>
              <a:ext uri="{FF2B5EF4-FFF2-40B4-BE49-F238E27FC236}">
                <a16:creationId xmlns:a16="http://schemas.microsoft.com/office/drawing/2014/main" id="{FB53310E-C50E-45D0-872F-2A73E93675AA}"/>
              </a:ext>
              <a:ext uri="{C183D7F6-B498-43B3-948B-1728B52AA6E4}">
                <adec:decorative xmlns:adec="http://schemas.microsoft.com/office/drawing/2017/decorative" xmlns="" val="1"/>
              </a:ext>
            </a:extLst>
          </p:cNvPr>
          <p:cNvGrpSpPr/>
          <p:nvPr/>
        </p:nvGrpSpPr>
        <p:grpSpPr>
          <a:xfrm>
            <a:off x="609601" y="357338"/>
            <a:ext cx="4811251" cy="5767980"/>
            <a:chOff x="609601" y="357338"/>
            <a:chExt cx="4811251" cy="5767980"/>
          </a:xfrm>
        </p:grpSpPr>
        <p:sp>
          <p:nvSpPr>
            <p:cNvPr id="12" name="TextBox 11">
              <a:extLst>
                <a:ext uri="{FF2B5EF4-FFF2-40B4-BE49-F238E27FC236}">
                  <a16:creationId xmlns:a16="http://schemas.microsoft.com/office/drawing/2014/main" id="{D9BDB076-F166-4C4E-91DA-EEB23096A590}"/>
                </a:ext>
                <a:ext uri="{C183D7F6-B498-43B3-948B-1728B52AA6E4}">
                  <adec:decorative xmlns:adec="http://schemas.microsoft.com/office/drawing/2017/decorative" xmlns="" val="1"/>
                </a:ext>
              </a:extLst>
            </p:cNvPr>
            <p:cNvSpPr txBox="1"/>
            <p:nvPr/>
          </p:nvSpPr>
          <p:spPr>
            <a:xfrm>
              <a:off x="609601" y="2593454"/>
              <a:ext cx="4664324" cy="3531864"/>
            </a:xfrm>
            <a:prstGeom prst="rect">
              <a:avLst/>
            </a:prstGeom>
            <a:noFill/>
          </p:spPr>
          <p:txBody>
            <a:bodyPr wrap="square" rtlCol="0">
              <a:spAutoFit/>
            </a:bodyPr>
            <a:lstStyle/>
            <a:p>
              <a:pPr marL="457189" indent="-457189">
                <a:lnSpc>
                  <a:spcPts val="2880"/>
                </a:lnSpc>
                <a:spcBef>
                  <a:spcPts val="1600"/>
                </a:spcBef>
                <a:spcAft>
                  <a:spcPts val="800"/>
                </a:spcAft>
                <a:buFont typeface="Wingdings" pitchFamily="2" charset="2"/>
                <a:buChar char="ü"/>
              </a:pPr>
              <a:r>
                <a:rPr lang="en-US" sz="2400" dirty="0"/>
                <a:t>Marital status </a:t>
              </a:r>
            </a:p>
            <a:p>
              <a:pPr marL="457189" indent="-457189">
                <a:lnSpc>
                  <a:spcPts val="2880"/>
                </a:lnSpc>
                <a:spcBef>
                  <a:spcPts val="1600"/>
                </a:spcBef>
                <a:spcAft>
                  <a:spcPts val="800"/>
                </a:spcAft>
                <a:buFont typeface="Wingdings" pitchFamily="2" charset="2"/>
                <a:buChar char="ü"/>
              </a:pPr>
              <a:r>
                <a:rPr lang="en-US" sz="2400" dirty="0"/>
                <a:t>Number of dependents </a:t>
              </a:r>
            </a:p>
            <a:p>
              <a:pPr marL="457189" indent="-457189">
                <a:lnSpc>
                  <a:spcPts val="2880"/>
                </a:lnSpc>
                <a:spcBef>
                  <a:spcPts val="1600"/>
                </a:spcBef>
                <a:spcAft>
                  <a:spcPts val="800"/>
                </a:spcAft>
                <a:buFont typeface="Wingdings" pitchFamily="2" charset="2"/>
                <a:buChar char="ü"/>
              </a:pPr>
              <a:r>
                <a:rPr lang="en-US" sz="2400" dirty="0"/>
                <a:t>Employment status </a:t>
              </a:r>
            </a:p>
            <a:p>
              <a:pPr marL="457189" indent="-457189">
                <a:lnSpc>
                  <a:spcPts val="2880"/>
                </a:lnSpc>
                <a:spcBef>
                  <a:spcPts val="1600"/>
                </a:spcBef>
                <a:spcAft>
                  <a:spcPts val="800"/>
                </a:spcAft>
                <a:buFont typeface="Wingdings" pitchFamily="2" charset="2"/>
                <a:buChar char="ü"/>
              </a:pPr>
              <a:r>
                <a:rPr lang="en-US" sz="2400" dirty="0"/>
                <a:t>Change in residence </a:t>
              </a:r>
            </a:p>
            <a:p>
              <a:pPr marL="457189" indent="-457189">
                <a:lnSpc>
                  <a:spcPts val="2880"/>
                </a:lnSpc>
                <a:spcBef>
                  <a:spcPts val="1600"/>
                </a:spcBef>
                <a:spcAft>
                  <a:spcPts val="800"/>
                </a:spcAft>
                <a:buFont typeface="Wingdings" pitchFamily="2" charset="2"/>
                <a:buChar char="ü"/>
              </a:pPr>
              <a:r>
                <a:rPr lang="en-US" sz="2400" dirty="0"/>
                <a:t>New childcare or </a:t>
              </a:r>
              <a:br>
                <a:rPr lang="en-US" sz="2400" dirty="0"/>
              </a:br>
              <a:r>
                <a:rPr lang="en-US" sz="2400" dirty="0"/>
                <a:t>eldercare provider</a:t>
              </a:r>
            </a:p>
          </p:txBody>
        </p:sp>
        <p:sp>
          <p:nvSpPr>
            <p:cNvPr id="3" name="TextBox 2">
              <a:extLst>
                <a:ext uri="{FF2B5EF4-FFF2-40B4-BE49-F238E27FC236}">
                  <a16:creationId xmlns:a16="http://schemas.microsoft.com/office/drawing/2014/main" id="{10D00D3F-AEF0-47CF-AE03-E5186867B0A9}"/>
                </a:ext>
                <a:ext uri="{C183D7F6-B498-43B3-948B-1728B52AA6E4}">
                  <adec:decorative xmlns:adec="http://schemas.microsoft.com/office/drawing/2017/decorative" xmlns="" val="1"/>
                </a:ext>
              </a:extLst>
            </p:cNvPr>
            <p:cNvSpPr txBox="1"/>
            <p:nvPr/>
          </p:nvSpPr>
          <p:spPr>
            <a:xfrm>
              <a:off x="639302" y="357338"/>
              <a:ext cx="4781550" cy="1742332"/>
            </a:xfrm>
            <a:prstGeom prst="rect">
              <a:avLst/>
            </a:prstGeom>
            <a:noFill/>
          </p:spPr>
          <p:txBody>
            <a:bodyPr wrap="square" rtlCol="0">
              <a:spAutoFit/>
            </a:bodyPr>
            <a:lstStyle/>
            <a:p>
              <a:r>
                <a:rPr lang="en-US" sz="3600" b="1" dirty="0">
                  <a:solidFill>
                    <a:schemeClr val="tx2"/>
                  </a:solidFill>
                  <a:latin typeface="+mj-lt"/>
                  <a:ea typeface="+mj-ea"/>
                  <a:cs typeface="+mj-cs"/>
                </a:rPr>
                <a:t>You can change your contribution during a qualifying life</a:t>
              </a:r>
              <a:r>
                <a:rPr lang="en-US" sz="3600" b="1" spc="300" dirty="0">
                  <a:solidFill>
                    <a:schemeClr val="tx2"/>
                  </a:solidFill>
                  <a:latin typeface="+mj-lt"/>
                  <a:ea typeface="+mj-ea"/>
                  <a:cs typeface="+mj-cs"/>
                </a:rPr>
                <a:t> </a:t>
              </a:r>
              <a:r>
                <a:rPr lang="en-US" sz="3600" b="1" dirty="0">
                  <a:solidFill>
                    <a:schemeClr val="tx2"/>
                  </a:solidFill>
                  <a:latin typeface="+mj-lt"/>
                  <a:ea typeface="+mj-ea"/>
                  <a:cs typeface="+mj-cs"/>
                </a:rPr>
                <a:t>event </a:t>
              </a:r>
              <a:endParaRPr lang="en-GB" sz="3600" b="1" dirty="0" err="1">
                <a:solidFill>
                  <a:schemeClr val="tx2"/>
                </a:solidFill>
                <a:latin typeface="+mj-lt"/>
                <a:ea typeface="+mj-ea"/>
                <a:cs typeface="+mj-cs"/>
              </a:endParaRPr>
            </a:p>
          </p:txBody>
        </p:sp>
      </p:grpSp>
    </p:spTree>
    <p:extLst>
      <p:ext uri="{BB962C8B-B14F-4D97-AF65-F5344CB8AC3E}">
        <p14:creationId xmlns:p14="http://schemas.microsoft.com/office/powerpoint/2010/main" val="269087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609600" y="243840"/>
            <a:ext cx="5924550" cy="882293"/>
          </a:xfrm>
        </p:spPr>
        <p:txBody>
          <a:bodyPr/>
          <a:lstStyle/>
          <a:p>
            <a:pPr>
              <a:lnSpc>
                <a:spcPts val="6080"/>
              </a:lnSpc>
            </a:pPr>
            <a:r>
              <a:rPr lang="en-US" sz="3800" b="1" dirty="0">
                <a:noFill/>
              </a:rPr>
              <a:t>Meet Ramesh and Priya</a:t>
            </a:r>
          </a:p>
        </p:txBody>
      </p:sp>
      <p:sp>
        <p:nvSpPr>
          <p:cNvPr id="2" name="Content Placeholder 1">
            <a:extLst>
              <a:ext uri="{FF2B5EF4-FFF2-40B4-BE49-F238E27FC236}">
                <a16:creationId xmlns:a16="http://schemas.microsoft.com/office/drawing/2014/main" id="{90E75FC4-5FCC-4B82-9526-C8A0786BBF92}"/>
              </a:ext>
            </a:extLst>
          </p:cNvPr>
          <p:cNvSpPr>
            <a:spLocks noGrp="1"/>
          </p:cNvSpPr>
          <p:nvPr>
            <p:ph sz="quarter" idx="10"/>
          </p:nvPr>
        </p:nvSpPr>
        <p:spPr>
          <a:xfrm>
            <a:off x="583579" y="1176152"/>
            <a:ext cx="5258557" cy="1967311"/>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noFill/>
                <a:effectLst/>
                <a:uLnTx/>
                <a:uFillTx/>
                <a:latin typeface="Arial"/>
                <a:ea typeface="+mn-ea"/>
                <a:cs typeface="+mn-cs"/>
              </a:rPr>
              <a:t>DCFSA Plan | Contribution Limit $5,000</a:t>
            </a:r>
          </a:p>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noFill/>
                <a:effectLst/>
                <a:uLnTx/>
                <a:uFillTx/>
                <a:latin typeface="Arial"/>
                <a:ea typeface="+mn-ea"/>
                <a:cs typeface="+mn-cs"/>
              </a:rPr>
              <a:t>With another baby on the way, they </a:t>
            </a:r>
            <a:br>
              <a:rPr kumimoji="0" lang="en-US" sz="2200" b="0" i="0" u="none" strike="noStrike" kern="1200" cap="none" spc="0" normalizeH="0" baseline="0" noProof="0" dirty="0">
                <a:ln>
                  <a:noFill/>
                </a:ln>
                <a:noFill/>
                <a:effectLst/>
                <a:uLnTx/>
                <a:uFillTx/>
                <a:latin typeface="Arial"/>
                <a:ea typeface="+mn-ea"/>
                <a:cs typeface="+mn-cs"/>
              </a:rPr>
            </a:br>
            <a:r>
              <a:rPr kumimoji="0" lang="en-US" sz="2200" b="0" i="0" u="none" strike="noStrike" kern="1200" cap="none" spc="0" normalizeH="0" baseline="0" noProof="0" dirty="0">
                <a:ln>
                  <a:noFill/>
                </a:ln>
                <a:noFill/>
                <a:effectLst/>
                <a:uLnTx/>
                <a:uFillTx/>
                <a:latin typeface="Arial"/>
                <a:ea typeface="+mn-ea"/>
                <a:cs typeface="+mn-cs"/>
              </a:rPr>
              <a:t>enroll in a DCFSA to pay for afterschool childcare for their daughter, Mya.</a:t>
            </a:r>
          </a:p>
        </p:txBody>
      </p:sp>
      <p:sp>
        <p:nvSpPr>
          <p:cNvPr id="3" name="Content Placeholder 2">
            <a:extLst>
              <a:ext uri="{FF2B5EF4-FFF2-40B4-BE49-F238E27FC236}">
                <a16:creationId xmlns:a16="http://schemas.microsoft.com/office/drawing/2014/main" id="{8D30B144-A9DD-41BC-8301-BBC3E1E8FA8B}"/>
              </a:ext>
            </a:extLst>
          </p:cNvPr>
          <p:cNvSpPr>
            <a:spLocks noGrp="1"/>
          </p:cNvSpPr>
          <p:nvPr>
            <p:ph sz="quarter" idx="11"/>
          </p:nvPr>
        </p:nvSpPr>
        <p:spPr>
          <a:xfrm>
            <a:off x="580734" y="3585952"/>
            <a:ext cx="1774065" cy="779097"/>
          </a:xfrm>
        </p:spPr>
        <p:txBody>
          <a:bodyPr>
            <a:no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They contribute</a:t>
            </a:r>
          </a:p>
        </p:txBody>
      </p:sp>
      <p:sp>
        <p:nvSpPr>
          <p:cNvPr id="4" name="Content Placeholder 3">
            <a:extLst>
              <a:ext uri="{FF2B5EF4-FFF2-40B4-BE49-F238E27FC236}">
                <a16:creationId xmlns:a16="http://schemas.microsoft.com/office/drawing/2014/main" id="{AE3C886D-AF26-47FD-89F4-2B43C02BF309}"/>
              </a:ext>
            </a:extLst>
          </p:cNvPr>
          <p:cNvSpPr>
            <a:spLocks noGrp="1"/>
          </p:cNvSpPr>
          <p:nvPr>
            <p:ph sz="quarter" idx="12"/>
          </p:nvPr>
        </p:nvSpPr>
        <p:spPr>
          <a:xfrm>
            <a:off x="580279" y="4485690"/>
            <a:ext cx="1610721" cy="482924"/>
          </a:xfrm>
        </p:spPr>
        <p:txBody>
          <a:bodyPr>
            <a:noAutofit/>
          </a:bodyPr>
          <a:lstStyle/>
          <a:p>
            <a:r>
              <a:rPr lang="en-US" sz="3200" dirty="0">
                <a:solidFill>
                  <a:srgbClr val="007A96"/>
                </a:solidFill>
                <a:latin typeface="Arial" panose="020B0604020202020204" pitchFamily="34" charset="0"/>
                <a:cs typeface="Arial" panose="020B0604020202020204" pitchFamily="34" charset="0"/>
              </a:rPr>
              <a:t>$3,000</a:t>
            </a:r>
            <a:endParaRPr lang="en-GB" sz="3200" dirty="0"/>
          </a:p>
        </p:txBody>
      </p:sp>
      <p:sp>
        <p:nvSpPr>
          <p:cNvPr id="5" name="Content Placeholder 4">
            <a:extLst>
              <a:ext uri="{FF2B5EF4-FFF2-40B4-BE49-F238E27FC236}">
                <a16:creationId xmlns:a16="http://schemas.microsoft.com/office/drawing/2014/main" id="{2E599103-CABB-4FD0-AB7D-6A6BEEC50135}"/>
              </a:ext>
            </a:extLst>
          </p:cNvPr>
          <p:cNvSpPr>
            <a:spLocks noGrp="1"/>
          </p:cNvSpPr>
          <p:nvPr>
            <p:ph sz="quarter" idx="13"/>
          </p:nvPr>
        </p:nvSpPr>
        <p:spPr>
          <a:xfrm>
            <a:off x="3083690" y="3586198"/>
            <a:ext cx="2186871" cy="943207"/>
          </a:xfrm>
        </p:spPr>
        <p:txBody>
          <a:bodyPr>
            <a:no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dirty="0">
                <a:ln>
                  <a:noFill/>
                </a:ln>
                <a:noFill/>
                <a:effectLst/>
                <a:uLnTx/>
                <a:uFillTx/>
                <a:latin typeface="Arial"/>
                <a:ea typeface="+mn-ea"/>
                <a:cs typeface="+mn-cs"/>
              </a:rPr>
              <a:t>Their annual </a:t>
            </a:r>
            <a:br>
              <a:rPr kumimoji="0" lang="en-US" sz="2000" b="0" i="0" u="none" strike="noStrike" kern="1200" cap="none" spc="0" normalizeH="0" baseline="0" noProof="0" dirty="0">
                <a:ln>
                  <a:noFill/>
                </a:ln>
                <a:noFill/>
                <a:effectLst/>
                <a:uLnTx/>
                <a:uFillTx/>
                <a:latin typeface="Arial"/>
                <a:ea typeface="+mn-ea"/>
                <a:cs typeface="+mn-cs"/>
              </a:rPr>
            </a:br>
            <a:r>
              <a:rPr kumimoji="0" lang="en-US" sz="2000" b="0" i="0" u="none" strike="noStrike" kern="1200" cap="none" spc="0" normalizeH="0" baseline="0" noProof="0" dirty="0">
                <a:ln>
                  <a:noFill/>
                </a:ln>
                <a:noFill/>
                <a:effectLst/>
                <a:uLnTx/>
                <a:uFillTx/>
                <a:latin typeface="Arial"/>
                <a:ea typeface="+mn-ea"/>
                <a:cs typeface="+mn-cs"/>
              </a:rPr>
              <a:t>tax savings</a:t>
            </a:r>
            <a:r>
              <a:rPr kumimoji="0" lang="en-US" sz="2000" b="0" i="0" u="none" strike="noStrike" kern="1200" cap="none" spc="0" normalizeH="0" baseline="30000" noProof="0" dirty="0">
                <a:ln>
                  <a:noFill/>
                </a:ln>
                <a:noFill/>
                <a:effectLst/>
                <a:uLnTx/>
                <a:uFillTx/>
                <a:latin typeface="Arial"/>
                <a:ea typeface="+mn-ea"/>
                <a:cs typeface="+mn-cs"/>
              </a:rPr>
              <a:t>1 </a:t>
            </a:r>
            <a:r>
              <a:rPr kumimoji="0" lang="en-US" sz="2000" b="0" i="0" u="none" strike="noStrike" kern="1200" cap="none" spc="0" normalizeH="0" baseline="0" noProof="0" dirty="0">
                <a:ln>
                  <a:noFill/>
                </a:ln>
                <a:noFill/>
                <a:effectLst/>
                <a:uLnTx/>
                <a:uFillTx/>
                <a:latin typeface="Arial"/>
                <a:ea typeface="+mn-ea"/>
                <a:cs typeface="+mn-cs"/>
              </a:rPr>
              <a:t>are</a:t>
            </a:r>
          </a:p>
        </p:txBody>
      </p:sp>
      <p:sp>
        <p:nvSpPr>
          <p:cNvPr id="6" name="Content Placeholder 5">
            <a:extLst>
              <a:ext uri="{FF2B5EF4-FFF2-40B4-BE49-F238E27FC236}">
                <a16:creationId xmlns:a16="http://schemas.microsoft.com/office/drawing/2014/main" id="{DC9F2475-F2FB-4DA4-8BD0-948216B7D3C6}"/>
              </a:ext>
            </a:extLst>
          </p:cNvPr>
          <p:cNvSpPr>
            <a:spLocks noGrp="1"/>
          </p:cNvSpPr>
          <p:nvPr>
            <p:ph sz="quarter" idx="14"/>
          </p:nvPr>
        </p:nvSpPr>
        <p:spPr>
          <a:xfrm>
            <a:off x="3081388" y="4483787"/>
            <a:ext cx="1482970" cy="570141"/>
          </a:xfrm>
        </p:spPr>
        <p:txBody>
          <a:bodyPr>
            <a:no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rPr>
              <a:t>$900</a:t>
            </a:r>
          </a:p>
        </p:txBody>
      </p:sp>
      <p:sp>
        <p:nvSpPr>
          <p:cNvPr id="8" name="Content Placeholder 7">
            <a:extLst>
              <a:ext uri="{FF2B5EF4-FFF2-40B4-BE49-F238E27FC236}">
                <a16:creationId xmlns:a16="http://schemas.microsoft.com/office/drawing/2014/main" id="{674EB314-961E-4FE0-8398-5ADDC8050F49}"/>
              </a:ext>
            </a:extLst>
          </p:cNvPr>
          <p:cNvSpPr>
            <a:spLocks noGrp="1"/>
          </p:cNvSpPr>
          <p:nvPr>
            <p:ph sz="quarter" idx="15"/>
          </p:nvPr>
        </p:nvSpPr>
        <p:spPr>
          <a:xfrm>
            <a:off x="576263" y="6083101"/>
            <a:ext cx="4034305" cy="748705"/>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30000" noProof="0" dirty="0">
                <a:ln>
                  <a:noFill/>
                </a:ln>
                <a:noFill/>
                <a:effectLst/>
                <a:uLnTx/>
                <a:uFillTx/>
                <a:latin typeface="Arial" panose="020B0604020202020204" pitchFamily="34" charset="0"/>
                <a:ea typeface="+mn-ea"/>
                <a:cs typeface="Arial" panose="020B0604020202020204" pitchFamily="34" charset="0"/>
              </a:rPr>
              <a:t>1</a:t>
            </a:r>
            <a:r>
              <a:rPr kumimoji="0" lang="en-US" sz="900" b="0" i="0" u="none" strike="noStrike" kern="1200" cap="none" spc="0" normalizeH="0" baseline="0" noProof="0" dirty="0">
                <a:ln>
                  <a:noFill/>
                </a:ln>
                <a:noFill/>
                <a:effectLst/>
                <a:uLnTx/>
                <a:uFillTx/>
                <a:latin typeface="Arial"/>
                <a:ea typeface="+mn-ea"/>
                <a:cs typeface="+mn-cs"/>
              </a:rPr>
              <a:t>Estimated savings are based on an assumed combined federal and state income tax bracket of 30%. Actual savings will depend on your taxable income and tax</a:t>
            </a:r>
            <a:r>
              <a:rPr kumimoji="0" lang="en-US" sz="8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rPr>
              <a:t> status.</a:t>
            </a:r>
          </a:p>
        </p:txBody>
      </p:sp>
      <p:pic>
        <p:nvPicPr>
          <p:cNvPr id="18" name="Picture 2" descr="A family sharing a happy moment in which the father and daughter together touching the baby bump of the mother.">
            <a:extLst>
              <a:ext uri="{FF2B5EF4-FFF2-40B4-BE49-F238E27FC236}">
                <a16:creationId xmlns:a16="http://schemas.microsoft.com/office/drawing/2014/main" id="{29347FC5-44C3-6F44-8790-3E7BA634E507}"/>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colorTemperature colorTemp="8800"/>
                    </a14:imgEffect>
                    <a14:imgEffect>
                      <a14:saturation sat="95000"/>
                    </a14:imgEffect>
                    <a14:imgEffect>
                      <a14:brightnessContrast bright="5000"/>
                    </a14:imgEffect>
                  </a14:imgLayer>
                </a14:imgProps>
              </a:ext>
              <a:ext uri="{28A0092B-C50C-407E-A947-70E740481C1C}">
                <a14:useLocalDpi xmlns:a14="http://schemas.microsoft.com/office/drawing/2010/main"/>
              </a:ext>
            </a:extLst>
          </a:blip>
          <a:srcRect l="-11628"/>
          <a:stretch/>
        </p:blipFill>
        <p:spPr bwMode="auto">
          <a:xfrm>
            <a:off x="3709823" y="0"/>
            <a:ext cx="9187504" cy="687686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2E666E48-2419-B746-807A-48FB35775400}"/>
              </a:ext>
              <a:ext uri="{C183D7F6-B498-43B3-948B-1728B52AA6E4}">
                <adec:decorative xmlns:adec="http://schemas.microsoft.com/office/drawing/2017/decorative" xmlns="" val="1"/>
              </a:ext>
            </a:extLst>
          </p:cNvPr>
          <p:cNvSpPr/>
          <p:nvPr/>
        </p:nvSpPr>
        <p:spPr>
          <a:xfrm flipV="1">
            <a:off x="4350686" y="1202"/>
            <a:ext cx="2662232" cy="6875660"/>
          </a:xfrm>
          <a:prstGeom prst="rect">
            <a:avLst/>
          </a:prstGeom>
          <a:gradFill flip="none" rotWithShape="1">
            <a:gsLst>
              <a:gs pos="34000">
                <a:schemeClr val="bg1"/>
              </a:gs>
              <a:gs pos="82000">
                <a:schemeClr val="bg1">
                  <a:alpha val="0"/>
                </a:schemeClr>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26" name="Rectangle 25">
            <a:extLst>
              <a:ext uri="{FF2B5EF4-FFF2-40B4-BE49-F238E27FC236}">
                <a16:creationId xmlns:a16="http://schemas.microsoft.com/office/drawing/2014/main" id="{2CB5D976-134E-4D4A-98E2-10A953AB4E77}"/>
              </a:ext>
              <a:ext uri="{C183D7F6-B498-43B3-948B-1728B52AA6E4}">
                <adec:decorative xmlns:adec="http://schemas.microsoft.com/office/drawing/2017/decorative" xmlns="" val="1"/>
              </a:ext>
            </a:extLst>
          </p:cNvPr>
          <p:cNvSpPr/>
          <p:nvPr/>
        </p:nvSpPr>
        <p:spPr>
          <a:xfrm>
            <a:off x="4536952" y="1202"/>
            <a:ext cx="3168983" cy="6875660"/>
          </a:xfrm>
          <a:prstGeom prst="rect">
            <a:avLst/>
          </a:prstGeom>
          <a:gradFill flip="none" rotWithShape="1">
            <a:gsLst>
              <a:gs pos="34000">
                <a:schemeClr val="bg1"/>
              </a:gs>
              <a:gs pos="82000">
                <a:schemeClr val="bg1">
                  <a:alpha val="0"/>
                </a:schemeClr>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14" name="Group 13">
            <a:extLst>
              <a:ext uri="{FF2B5EF4-FFF2-40B4-BE49-F238E27FC236}">
                <a16:creationId xmlns:a16="http://schemas.microsoft.com/office/drawing/2014/main" id="{010A8AE0-620A-487D-A8CB-F806CB357B5C}"/>
              </a:ext>
              <a:ext uri="{C183D7F6-B498-43B3-948B-1728B52AA6E4}">
                <adec:decorative xmlns:adec="http://schemas.microsoft.com/office/drawing/2017/decorative" xmlns="" val="1"/>
              </a:ext>
            </a:extLst>
          </p:cNvPr>
          <p:cNvGrpSpPr/>
          <p:nvPr/>
        </p:nvGrpSpPr>
        <p:grpSpPr>
          <a:xfrm>
            <a:off x="545021" y="433486"/>
            <a:ext cx="5743238" cy="6158805"/>
            <a:chOff x="545021" y="433486"/>
            <a:chExt cx="5743238" cy="6158805"/>
          </a:xfrm>
        </p:grpSpPr>
        <p:sp>
          <p:nvSpPr>
            <p:cNvPr id="9" name="TextBox 8">
              <a:extLst>
                <a:ext uri="{FF2B5EF4-FFF2-40B4-BE49-F238E27FC236}">
                  <a16:creationId xmlns:a16="http://schemas.microsoft.com/office/drawing/2014/main" id="{8D143AB6-18ED-41FF-AB25-097F56FA8C83}"/>
                </a:ext>
                <a:ext uri="{C183D7F6-B498-43B3-948B-1728B52AA6E4}">
                  <adec:decorative xmlns:adec="http://schemas.microsoft.com/office/drawing/2017/decorative" xmlns="" val="1"/>
                </a:ext>
              </a:extLst>
            </p:cNvPr>
            <p:cNvSpPr txBox="1"/>
            <p:nvPr/>
          </p:nvSpPr>
          <p:spPr>
            <a:xfrm>
              <a:off x="545021" y="433486"/>
              <a:ext cx="5719712" cy="677108"/>
            </a:xfrm>
            <a:prstGeom prst="rect">
              <a:avLst/>
            </a:prstGeom>
            <a:noFill/>
          </p:spPr>
          <p:txBody>
            <a:bodyPr wrap="square" rtlCol="0">
              <a:spAutoFit/>
            </a:bodyPr>
            <a:lstStyle/>
            <a:p>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Meet Ramesh and Priya</a:t>
              </a:r>
              <a:endParaRPr lang="en-GB" dirty="0" err="1">
                <a:solidFill>
                  <a:srgbClr val="7F7F7F"/>
                </a:solidFill>
              </a:endParaRPr>
            </a:p>
          </p:txBody>
        </p:sp>
        <p:sp>
          <p:nvSpPr>
            <p:cNvPr id="10" name="TextBox 9">
              <a:extLst>
                <a:ext uri="{FF2B5EF4-FFF2-40B4-BE49-F238E27FC236}">
                  <a16:creationId xmlns:a16="http://schemas.microsoft.com/office/drawing/2014/main" id="{D2F124D3-F5C1-4CFC-8316-5F6AECC33FB8}"/>
                </a:ext>
                <a:ext uri="{C183D7F6-B498-43B3-948B-1728B52AA6E4}">
                  <adec:decorative xmlns:adec="http://schemas.microsoft.com/office/drawing/2017/decorative" xmlns="" val="1"/>
                </a:ext>
              </a:extLst>
            </p:cNvPr>
            <p:cNvSpPr txBox="1"/>
            <p:nvPr/>
          </p:nvSpPr>
          <p:spPr>
            <a:xfrm>
              <a:off x="583406" y="1173376"/>
              <a:ext cx="5704853" cy="198602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DCFSA Plan</a:t>
              </a:r>
              <a:r>
                <a:rPr kumimoji="0" lang="en-US" sz="2200" b="0" i="0" u="none" strike="noStrike" kern="1200" cap="none" spc="500" normalizeH="0" noProof="0" dirty="0">
                  <a:ln>
                    <a:noFill/>
                  </a:ln>
                  <a:solidFill>
                    <a:srgbClr val="626362"/>
                  </a:solidFill>
                  <a:effectLst/>
                  <a:uLnTx/>
                  <a:uFillTx/>
                  <a:latin typeface="Arial"/>
                  <a:ea typeface="+mn-ea"/>
                  <a:cs typeface="+mn-cs"/>
                </a:rPr>
                <a:t> </a:t>
              </a:r>
              <a:r>
                <a:rPr kumimoji="0" lang="en-US" sz="2200" b="0" i="0" u="none" strike="noStrike" kern="1200" cap="none" spc="0" normalizeH="0" baseline="0" noProof="0" dirty="0">
                  <a:ln>
                    <a:noFill/>
                  </a:ln>
                  <a:solidFill>
                    <a:srgbClr val="626362"/>
                  </a:solidFill>
                  <a:effectLst/>
                  <a:uLnTx/>
                  <a:uFillTx/>
                  <a:latin typeface="Arial"/>
                  <a:ea typeface="+mn-ea"/>
                  <a:cs typeface="+mn-cs"/>
                </a:rPr>
                <a:t>|</a:t>
              </a:r>
              <a:r>
                <a:rPr kumimoji="0" lang="en-US" sz="2200" b="0" i="0" u="none" strike="noStrike" kern="1200" cap="none" spc="600" normalizeH="0" noProof="0" dirty="0">
                  <a:ln>
                    <a:noFill/>
                  </a:ln>
                  <a:solidFill>
                    <a:srgbClr val="626362"/>
                  </a:solidFill>
                  <a:effectLst/>
                  <a:uLnTx/>
                  <a:uFillTx/>
                  <a:latin typeface="Arial"/>
                  <a:ea typeface="+mn-ea"/>
                  <a:cs typeface="+mn-cs"/>
                </a:rPr>
                <a:t> </a:t>
              </a:r>
              <a:r>
                <a:rPr kumimoji="0" lang="en-US" sz="2200" b="0" i="0" u="none" strike="noStrike" kern="1200" cap="none" spc="0" normalizeH="0" baseline="0" noProof="0" dirty="0">
                  <a:ln>
                    <a:noFill/>
                  </a:ln>
                  <a:solidFill>
                    <a:srgbClr val="626362"/>
                  </a:solidFill>
                  <a:effectLst/>
                  <a:uLnTx/>
                  <a:uFillTx/>
                  <a:latin typeface="Arial"/>
                  <a:ea typeface="+mn-ea"/>
                  <a:cs typeface="+mn-cs"/>
                </a:rPr>
                <a:t>Contribution Limit $5,000</a:t>
              </a:r>
            </a:p>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With another baby on the way, they </a:t>
              </a:r>
              <a:br>
                <a:rPr kumimoji="0" lang="en-US" sz="2200" b="0" i="0" u="none" strike="noStrike" kern="1200" cap="none" spc="0" normalizeH="0" baseline="0" noProof="0" dirty="0">
                  <a:ln>
                    <a:noFill/>
                  </a:ln>
                  <a:solidFill>
                    <a:srgbClr val="626362"/>
                  </a:solidFill>
                  <a:effectLst/>
                  <a:uLnTx/>
                  <a:uFillTx/>
                  <a:latin typeface="Arial"/>
                  <a:ea typeface="+mn-ea"/>
                  <a:cs typeface="+mn-cs"/>
                </a:rPr>
              </a:br>
              <a:r>
                <a:rPr kumimoji="0" lang="en-US" sz="2200" b="0" i="0" u="none" strike="noStrike" kern="1200" cap="none" spc="0" normalizeH="0" baseline="0" noProof="0" dirty="0">
                  <a:ln>
                    <a:noFill/>
                  </a:ln>
                  <a:solidFill>
                    <a:srgbClr val="626362"/>
                  </a:solidFill>
                  <a:effectLst/>
                  <a:uLnTx/>
                  <a:uFillTx/>
                  <a:latin typeface="Arial"/>
                  <a:ea typeface="+mn-ea"/>
                  <a:cs typeface="+mn-cs"/>
                </a:rPr>
                <a:t>enroll in a DCFSA to pay for afterschool childcare for their daughter, Mya.</a:t>
              </a:r>
            </a:p>
          </p:txBody>
        </p:sp>
        <p:sp>
          <p:nvSpPr>
            <p:cNvPr id="11" name="TextBox 10">
              <a:extLst>
                <a:ext uri="{FF2B5EF4-FFF2-40B4-BE49-F238E27FC236}">
                  <a16:creationId xmlns:a16="http://schemas.microsoft.com/office/drawing/2014/main" id="{4EE43AE2-60B1-4149-BC4C-93B0B4907C54}"/>
                </a:ext>
                <a:ext uri="{C183D7F6-B498-43B3-948B-1728B52AA6E4}">
                  <adec:decorative xmlns:adec="http://schemas.microsoft.com/office/drawing/2017/decorative" xmlns="" val="1"/>
                </a:ext>
              </a:extLst>
            </p:cNvPr>
            <p:cNvSpPr txBox="1"/>
            <p:nvPr/>
          </p:nvSpPr>
          <p:spPr>
            <a:xfrm>
              <a:off x="3083012" y="3585752"/>
              <a:ext cx="2507314" cy="85093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a:ln>
                    <a:noFill/>
                  </a:ln>
                  <a:solidFill>
                    <a:srgbClr val="626362"/>
                  </a:solidFill>
                  <a:effectLst/>
                  <a:uLnTx/>
                  <a:uFillTx/>
                  <a:latin typeface="Arial"/>
                  <a:ea typeface="+mn-ea"/>
                  <a:cs typeface="+mn-cs"/>
                </a:rPr>
                <a:t>Their annual </a:t>
              </a:r>
              <a:br>
                <a:rPr kumimoji="0" lang="en-US" sz="2000" b="0" i="0" u="none" strike="noStrike" kern="1200" cap="none" spc="0" normalizeH="0" baseline="0" noProof="0">
                  <a:ln>
                    <a:noFill/>
                  </a:ln>
                  <a:solidFill>
                    <a:srgbClr val="626362"/>
                  </a:solidFill>
                  <a:effectLst/>
                  <a:uLnTx/>
                  <a:uFillTx/>
                  <a:latin typeface="Arial"/>
                  <a:ea typeface="+mn-ea"/>
                  <a:cs typeface="+mn-cs"/>
                </a:rPr>
              </a:br>
              <a:r>
                <a:rPr kumimoji="0" lang="en-US" sz="2000" b="0" i="0" u="none" strike="noStrike" kern="1200" cap="none" spc="0" normalizeH="0" baseline="0" noProof="0">
                  <a:ln>
                    <a:noFill/>
                  </a:ln>
                  <a:solidFill>
                    <a:srgbClr val="626362"/>
                  </a:solidFill>
                  <a:effectLst/>
                  <a:uLnTx/>
                  <a:uFillTx/>
                  <a:latin typeface="Arial"/>
                  <a:ea typeface="+mn-ea"/>
                  <a:cs typeface="+mn-cs"/>
                </a:rPr>
                <a:t>tax savings</a:t>
              </a:r>
              <a:r>
                <a:rPr kumimoji="0" lang="en-US" sz="2000" b="0" i="0" u="none" strike="noStrike" kern="1200" cap="none" spc="0" normalizeH="0" baseline="30000" noProof="0">
                  <a:ln>
                    <a:noFill/>
                  </a:ln>
                  <a:solidFill>
                    <a:srgbClr val="626362"/>
                  </a:solidFill>
                  <a:effectLst/>
                  <a:uLnTx/>
                  <a:uFillTx/>
                  <a:latin typeface="Arial"/>
                  <a:ea typeface="+mn-ea"/>
                  <a:cs typeface="+mn-cs"/>
                </a:rPr>
                <a:t>1 </a:t>
              </a:r>
              <a:r>
                <a:rPr kumimoji="0" lang="en-US" sz="2000" b="0" i="0" u="none" strike="noStrike" kern="1200" cap="none" spc="0" normalizeH="0" baseline="0" noProof="0">
                  <a:ln>
                    <a:noFill/>
                  </a:ln>
                  <a:solidFill>
                    <a:srgbClr val="626362"/>
                  </a:solidFill>
                  <a:effectLst/>
                  <a:uLnTx/>
                  <a:uFillTx/>
                  <a:latin typeface="Arial"/>
                  <a:ea typeface="+mn-ea"/>
                  <a:cs typeface="+mn-cs"/>
                </a:rPr>
                <a:t>are</a:t>
              </a:r>
              <a:endParaRPr kumimoji="0" lang="en-US" sz="2000" b="0" i="0" u="none" strike="noStrike" kern="1200" cap="none" spc="0" normalizeH="0" baseline="0" noProof="0" dirty="0">
                <a:ln>
                  <a:noFill/>
                </a:ln>
                <a:solidFill>
                  <a:srgbClr val="626362"/>
                </a:solidFill>
                <a:effectLst/>
                <a:uLnTx/>
                <a:uFillTx/>
                <a:latin typeface="Arial"/>
                <a:ea typeface="+mn-ea"/>
                <a:cs typeface="+mn-cs"/>
              </a:endParaRPr>
            </a:p>
          </p:txBody>
        </p:sp>
        <p:sp>
          <p:nvSpPr>
            <p:cNvPr id="12" name="TextBox 11">
              <a:extLst>
                <a:ext uri="{FF2B5EF4-FFF2-40B4-BE49-F238E27FC236}">
                  <a16:creationId xmlns:a16="http://schemas.microsoft.com/office/drawing/2014/main" id="{F2D9AC78-714A-4E03-9F0B-532E3FCB4467}"/>
                </a:ext>
                <a:ext uri="{C183D7F6-B498-43B3-948B-1728B52AA6E4}">
                  <adec:decorative xmlns:adec="http://schemas.microsoft.com/office/drawing/2017/decorative" xmlns="" val="1"/>
                </a:ext>
              </a:extLst>
            </p:cNvPr>
            <p:cNvSpPr txBox="1"/>
            <p:nvPr/>
          </p:nvSpPr>
          <p:spPr>
            <a:xfrm>
              <a:off x="3082499" y="4483432"/>
              <a:ext cx="1325034" cy="579646"/>
            </a:xfrm>
            <a:prstGeom prst="rect">
              <a:avLst/>
            </a:prstGeom>
            <a:noFill/>
          </p:spPr>
          <p:txBody>
            <a:bodyPr wrap="square" rtlCol="0">
              <a:sp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a:ln>
                    <a:noFill/>
                  </a:ln>
                  <a:solidFill>
                    <a:srgbClr val="007A96"/>
                  </a:solidFill>
                  <a:effectLst/>
                  <a:uLnTx/>
                  <a:uFillTx/>
                  <a:latin typeface="Arial" panose="020B0604020202020204" pitchFamily="34" charset="0"/>
                  <a:ea typeface="+mn-ea"/>
                  <a:cs typeface="Arial" panose="020B0604020202020204" pitchFamily="34" charset="0"/>
                </a:rPr>
                <a:t>$900</a:t>
              </a:r>
              <a:endParaRPr kumimoji="0" lang="en-US" sz="32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6E5B5DB0-1F7A-4C69-A44C-B72CADDE4AA9}"/>
                </a:ext>
                <a:ext uri="{C183D7F6-B498-43B3-948B-1728B52AA6E4}">
                  <adec:decorative xmlns:adec="http://schemas.microsoft.com/office/drawing/2017/decorative" xmlns="" val="1"/>
                </a:ext>
              </a:extLst>
            </p:cNvPr>
            <p:cNvSpPr txBox="1"/>
            <p:nvPr/>
          </p:nvSpPr>
          <p:spPr>
            <a:xfrm>
              <a:off x="576073" y="6084460"/>
              <a:ext cx="3948956"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3000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1</a:t>
              </a:r>
              <a:r>
                <a:rPr kumimoji="0" lang="en-US" sz="900" b="0" i="0" u="none" strike="noStrike" kern="1200" cap="none" spc="0" normalizeH="0" baseline="0" noProof="0">
                  <a:ln>
                    <a:noFill/>
                  </a:ln>
                  <a:solidFill>
                    <a:srgbClr val="626362"/>
                  </a:solidFill>
                  <a:effectLst/>
                  <a:uLnTx/>
                  <a:uFillTx/>
                  <a:latin typeface="Arial"/>
                  <a:ea typeface="+mn-ea"/>
                  <a:cs typeface="+mn-cs"/>
                </a:rPr>
                <a:t>Estimated savings are based on an assumed combined federal and state income tax bracket of 30%. Actual savings will depend on your taxable income and tax</a:t>
              </a:r>
              <a:r>
                <a:rPr kumimoji="0" lang="en-US" sz="8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status.</a:t>
              </a:r>
              <a:endPar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88174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609600" y="262890"/>
            <a:ext cx="5116938" cy="1414952"/>
          </a:xfrm>
        </p:spPr>
        <p:txBody>
          <a:bodyPr/>
          <a:lstStyle/>
          <a:p>
            <a:pPr>
              <a:lnSpc>
                <a:spcPct val="110000"/>
              </a:lnSpc>
            </a:pPr>
            <a:r>
              <a:rPr lang="en-US" sz="3800" b="1" dirty="0">
                <a:noFill/>
              </a:rPr>
              <a:t>Ramesh and Priya’s DCFSA savings</a:t>
            </a:r>
            <a:endParaRPr lang="en-US" sz="3800" b="1" baseline="30000" dirty="0">
              <a:noFill/>
            </a:endParaRPr>
          </a:p>
        </p:txBody>
      </p:sp>
      <p:sp>
        <p:nvSpPr>
          <p:cNvPr id="2" name="Content Placeholder 1">
            <a:extLst>
              <a:ext uri="{FF2B5EF4-FFF2-40B4-BE49-F238E27FC236}">
                <a16:creationId xmlns:a16="http://schemas.microsoft.com/office/drawing/2014/main" id="{6AC98AC8-354E-4F38-88CA-E73D2AC2251D}"/>
              </a:ext>
            </a:extLst>
          </p:cNvPr>
          <p:cNvSpPr>
            <a:spLocks noGrp="1"/>
          </p:cNvSpPr>
          <p:nvPr>
            <p:ph sz="quarter" idx="10"/>
          </p:nvPr>
        </p:nvSpPr>
        <p:spPr>
          <a:xfrm>
            <a:off x="545912" y="1703909"/>
            <a:ext cx="6235304" cy="962656"/>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Using their DCFSA allows them to save money </a:t>
            </a:r>
            <a:br>
              <a:rPr kumimoji="0" lang="en-US" sz="2200" b="0" i="0" u="none" strike="noStrike" kern="1200" cap="none" spc="0" normalizeH="0" baseline="0" noProof="0" dirty="0">
                <a:ln>
                  <a:noFill/>
                </a:ln>
                <a:solidFill>
                  <a:srgbClr val="626362"/>
                </a:solidFill>
                <a:effectLst/>
                <a:uLnTx/>
                <a:uFillTx/>
                <a:latin typeface="Arial"/>
                <a:ea typeface="+mn-ea"/>
                <a:cs typeface="+mn-cs"/>
              </a:rPr>
            </a:br>
            <a:r>
              <a:rPr kumimoji="0" lang="en-US" sz="2200" b="0" i="0" u="none" strike="noStrike" kern="1200" cap="none" spc="0" normalizeH="0" baseline="0" noProof="0" dirty="0">
                <a:ln>
                  <a:noFill/>
                </a:ln>
                <a:solidFill>
                  <a:srgbClr val="626362"/>
                </a:solidFill>
                <a:effectLst/>
                <a:uLnTx/>
                <a:uFillTx/>
                <a:latin typeface="Arial"/>
                <a:ea typeface="+mn-ea"/>
                <a:cs typeface="+mn-cs"/>
              </a:rPr>
              <a:t>on taxes while helping pay for childcare needs. </a:t>
            </a:r>
          </a:p>
        </p:txBody>
      </p:sp>
      <p:sp>
        <p:nvSpPr>
          <p:cNvPr id="25" name="Content Placeholder 2">
            <a:extLst>
              <a:ext uri="{FF2B5EF4-FFF2-40B4-BE49-F238E27FC236}">
                <a16:creationId xmlns:a16="http://schemas.microsoft.com/office/drawing/2014/main" id="{17559F2D-404B-4FDD-93B6-C3C657FB7734}"/>
              </a:ext>
            </a:extLst>
          </p:cNvPr>
          <p:cNvSpPr>
            <a:spLocks noGrp="1"/>
          </p:cNvSpPr>
          <p:nvPr>
            <p:ph sz="quarter" idx="12"/>
          </p:nvPr>
        </p:nvSpPr>
        <p:spPr>
          <a:xfrm>
            <a:off x="560169" y="3036734"/>
            <a:ext cx="2334112" cy="345018"/>
          </a:xfrm>
        </p:spPr>
        <p:txBody>
          <a:bodyPr>
            <a:normAutofit lnSpcReduction="10000"/>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Without a DCFSA</a:t>
            </a:r>
          </a:p>
        </p:txBody>
      </p:sp>
      <p:sp>
        <p:nvSpPr>
          <p:cNvPr id="26" name="Content Placeholder 5">
            <a:extLst>
              <a:ext uri="{FF2B5EF4-FFF2-40B4-BE49-F238E27FC236}">
                <a16:creationId xmlns:a16="http://schemas.microsoft.com/office/drawing/2014/main" id="{FFF0E70A-9915-41BB-B7A8-78B840CAAA71}"/>
              </a:ext>
            </a:extLst>
          </p:cNvPr>
          <p:cNvSpPr>
            <a:spLocks noGrp="1"/>
          </p:cNvSpPr>
          <p:nvPr>
            <p:ph sz="quarter" idx="13"/>
          </p:nvPr>
        </p:nvSpPr>
        <p:spPr>
          <a:xfrm>
            <a:off x="558512" y="3551405"/>
            <a:ext cx="2643791" cy="345018"/>
          </a:xfrm>
        </p:spPr>
        <p:txBody>
          <a:bodyPr>
            <a:normAutofit lnSpcReduction="10000"/>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$3,000 from paycheck</a:t>
            </a:r>
          </a:p>
        </p:txBody>
      </p:sp>
      <p:sp>
        <p:nvSpPr>
          <p:cNvPr id="27" name="Content Placeholder 9">
            <a:extLst>
              <a:ext uri="{FF2B5EF4-FFF2-40B4-BE49-F238E27FC236}">
                <a16:creationId xmlns:a16="http://schemas.microsoft.com/office/drawing/2014/main" id="{F3E03E85-CC1B-4EA4-83FD-619C6E43D1C1}"/>
              </a:ext>
            </a:extLst>
          </p:cNvPr>
          <p:cNvSpPr>
            <a:spLocks noGrp="1"/>
          </p:cNvSpPr>
          <p:nvPr>
            <p:ph sz="quarter" idx="14"/>
          </p:nvPr>
        </p:nvSpPr>
        <p:spPr>
          <a:xfrm>
            <a:off x="508939" y="4141299"/>
            <a:ext cx="2286000" cy="430213"/>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$900 to taxes</a:t>
            </a:r>
          </a:p>
        </p:txBody>
      </p:sp>
      <p:sp>
        <p:nvSpPr>
          <p:cNvPr id="4" name="Content Placeholder 3">
            <a:extLst>
              <a:ext uri="{FF2B5EF4-FFF2-40B4-BE49-F238E27FC236}">
                <a16:creationId xmlns:a16="http://schemas.microsoft.com/office/drawing/2014/main" id="{11BFCC0A-6310-4C9C-8403-FE4E86668E46}"/>
              </a:ext>
            </a:extLst>
          </p:cNvPr>
          <p:cNvSpPr>
            <a:spLocks noGrp="1"/>
          </p:cNvSpPr>
          <p:nvPr>
            <p:ph sz="quarter" idx="15"/>
          </p:nvPr>
        </p:nvSpPr>
        <p:spPr>
          <a:xfrm>
            <a:off x="511877" y="4752292"/>
            <a:ext cx="3062501" cy="367239"/>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$2,000 for after school care</a:t>
            </a:r>
          </a:p>
        </p:txBody>
      </p:sp>
      <p:sp>
        <p:nvSpPr>
          <p:cNvPr id="9" name="Content Placeholder 8">
            <a:extLst>
              <a:ext uri="{FF2B5EF4-FFF2-40B4-BE49-F238E27FC236}">
                <a16:creationId xmlns:a16="http://schemas.microsoft.com/office/drawing/2014/main" id="{A1A8376E-146A-4CAF-AAD5-C9072BA4064C}"/>
              </a:ext>
            </a:extLst>
          </p:cNvPr>
          <p:cNvSpPr>
            <a:spLocks noGrp="1"/>
          </p:cNvSpPr>
          <p:nvPr>
            <p:ph sz="quarter" idx="16"/>
          </p:nvPr>
        </p:nvSpPr>
        <p:spPr>
          <a:xfrm>
            <a:off x="550371" y="5239630"/>
            <a:ext cx="945978" cy="823913"/>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26362"/>
                </a:solidFill>
                <a:effectLst/>
                <a:uLnTx/>
                <a:uFillTx/>
                <a:latin typeface="Arial"/>
                <a:ea typeface="+mn-ea"/>
                <a:cs typeface="+mn-cs"/>
              </a:rPr>
              <a:t>$100</a:t>
            </a:r>
            <a:r>
              <a:rPr lang="en-US" sz="1700" b="1" dirty="0">
                <a:solidFill>
                  <a:srgbClr val="626362"/>
                </a:solidFill>
                <a:latin typeface="Arial"/>
              </a:rPr>
              <a:t> </a:t>
            </a:r>
            <a:r>
              <a:rPr kumimoji="0" lang="en-US" sz="1700" b="0" i="0" u="none" strike="noStrike" kern="1200" cap="none" spc="0" normalizeH="0" baseline="0" noProof="0" dirty="0">
                <a:ln>
                  <a:noFill/>
                </a:ln>
                <a:solidFill>
                  <a:srgbClr val="626362"/>
                </a:solidFill>
                <a:effectLst/>
                <a:uLnTx/>
                <a:uFillTx/>
                <a:latin typeface="Arial"/>
                <a:ea typeface="+mn-ea"/>
                <a:cs typeface="+mn-cs"/>
              </a:rPr>
              <a:t>leftover</a:t>
            </a:r>
          </a:p>
        </p:txBody>
      </p:sp>
      <p:sp>
        <p:nvSpPr>
          <p:cNvPr id="30" name="Content Placeholder 19">
            <a:extLst>
              <a:ext uri="{FF2B5EF4-FFF2-40B4-BE49-F238E27FC236}">
                <a16:creationId xmlns:a16="http://schemas.microsoft.com/office/drawing/2014/main" id="{BFE2E32B-7A83-4679-8F18-D887CF6727B4}"/>
              </a:ext>
            </a:extLst>
          </p:cNvPr>
          <p:cNvSpPr>
            <a:spLocks noGrp="1"/>
          </p:cNvSpPr>
          <p:nvPr>
            <p:ph sz="quarter" idx="17"/>
          </p:nvPr>
        </p:nvSpPr>
        <p:spPr>
          <a:xfrm>
            <a:off x="4178576" y="3036734"/>
            <a:ext cx="1841500" cy="340681"/>
          </a:xfrm>
        </p:spPr>
        <p:txBody>
          <a:bodyPr>
            <a:normAutofit lnSpcReduction="10000"/>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noFill/>
                <a:effectLst/>
                <a:uLnTx/>
                <a:uFillTx/>
                <a:latin typeface="Arial"/>
                <a:ea typeface="+mn-ea"/>
                <a:cs typeface="+mn-cs"/>
              </a:rPr>
              <a:t>With a DCFSA</a:t>
            </a:r>
          </a:p>
        </p:txBody>
      </p:sp>
      <p:sp>
        <p:nvSpPr>
          <p:cNvPr id="31" name="Content Placeholder 21">
            <a:extLst>
              <a:ext uri="{FF2B5EF4-FFF2-40B4-BE49-F238E27FC236}">
                <a16:creationId xmlns:a16="http://schemas.microsoft.com/office/drawing/2014/main" id="{CF1D3063-EE5F-4324-8ACF-0DAEDA240430}"/>
              </a:ext>
            </a:extLst>
          </p:cNvPr>
          <p:cNvSpPr>
            <a:spLocks noGrp="1"/>
          </p:cNvSpPr>
          <p:nvPr>
            <p:ph sz="quarter" idx="18"/>
          </p:nvPr>
        </p:nvSpPr>
        <p:spPr>
          <a:xfrm>
            <a:off x="4178576" y="3559070"/>
            <a:ext cx="2193561" cy="329740"/>
          </a:xfrm>
        </p:spPr>
        <p:txBody>
          <a:bodyPr>
            <a:normAutofit lnSpcReduction="10000"/>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noFill/>
                <a:effectLst/>
                <a:uLnTx/>
                <a:uFillTx/>
                <a:latin typeface="Arial"/>
                <a:ea typeface="+mn-ea"/>
                <a:cs typeface="+mn-cs"/>
              </a:rPr>
              <a:t>+ $3,000 in DCFSA</a:t>
            </a:r>
          </a:p>
        </p:txBody>
      </p:sp>
      <p:sp>
        <p:nvSpPr>
          <p:cNvPr id="32" name="Content Placeholder 23">
            <a:extLst>
              <a:ext uri="{FF2B5EF4-FFF2-40B4-BE49-F238E27FC236}">
                <a16:creationId xmlns:a16="http://schemas.microsoft.com/office/drawing/2014/main" id="{CDFE2554-111D-4FB4-A122-D62DAA9D5F4B}"/>
              </a:ext>
            </a:extLst>
          </p:cNvPr>
          <p:cNvSpPr>
            <a:spLocks noGrp="1"/>
          </p:cNvSpPr>
          <p:nvPr>
            <p:ph sz="quarter" idx="19"/>
          </p:nvPr>
        </p:nvSpPr>
        <p:spPr>
          <a:xfrm>
            <a:off x="4181398" y="4154414"/>
            <a:ext cx="1736725" cy="353822"/>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noFill/>
                <a:effectLst/>
                <a:uLnTx/>
                <a:uFillTx/>
                <a:latin typeface="Arial"/>
                <a:ea typeface="+mn-ea"/>
                <a:cs typeface="+mn-cs"/>
              </a:rPr>
              <a:t>− $0 to taxes</a:t>
            </a:r>
          </a:p>
        </p:txBody>
      </p:sp>
      <p:sp>
        <p:nvSpPr>
          <p:cNvPr id="12" name="Content Placeholder 11">
            <a:extLst>
              <a:ext uri="{FF2B5EF4-FFF2-40B4-BE49-F238E27FC236}">
                <a16:creationId xmlns:a16="http://schemas.microsoft.com/office/drawing/2014/main" id="{046D95F0-814F-44C7-9226-621E83116DB5}"/>
              </a:ext>
            </a:extLst>
          </p:cNvPr>
          <p:cNvSpPr>
            <a:spLocks noGrp="1"/>
          </p:cNvSpPr>
          <p:nvPr>
            <p:ph sz="quarter" idx="20"/>
          </p:nvPr>
        </p:nvSpPr>
        <p:spPr>
          <a:xfrm>
            <a:off x="4178576" y="4745812"/>
            <a:ext cx="3715556" cy="262870"/>
          </a:xfrm>
        </p:spPr>
        <p:txBody>
          <a:bodyPr>
            <a:normAutofit fontScale="85000" lnSpcReduction="20000"/>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noFill/>
                <a:effectLst/>
                <a:uLnTx/>
                <a:uFillTx/>
                <a:latin typeface="Arial"/>
                <a:ea typeface="+mn-ea"/>
                <a:cs typeface="+mn-cs"/>
              </a:rPr>
              <a:t>− $2,000 for after school care</a:t>
            </a:r>
          </a:p>
        </p:txBody>
      </p:sp>
      <p:sp>
        <p:nvSpPr>
          <p:cNvPr id="38" name="Content Placeholder 37">
            <a:extLst>
              <a:ext uri="{FF2B5EF4-FFF2-40B4-BE49-F238E27FC236}">
                <a16:creationId xmlns:a16="http://schemas.microsoft.com/office/drawing/2014/main" id="{F8DEDFE4-668B-4228-9178-182F07E09DC2}"/>
              </a:ext>
            </a:extLst>
          </p:cNvPr>
          <p:cNvSpPr>
            <a:spLocks noGrp="1"/>
          </p:cNvSpPr>
          <p:nvPr>
            <p:ph sz="quarter" idx="21"/>
          </p:nvPr>
        </p:nvSpPr>
        <p:spPr>
          <a:xfrm>
            <a:off x="4178576" y="5244919"/>
            <a:ext cx="4030350" cy="71698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noFill/>
                <a:effectLst/>
                <a:uLnTx/>
                <a:uFillTx/>
                <a:latin typeface="Arial"/>
                <a:ea typeface="+mn-ea"/>
                <a:cs typeface="+mn-cs"/>
              </a:rPr>
              <a:t>$1,000 </a:t>
            </a:r>
            <a:br>
              <a:rPr kumimoji="0" lang="en-US" sz="2400" b="1" i="0" u="none" strike="noStrike" kern="1200" cap="none" spc="0" normalizeH="0" baseline="0" noProof="0" dirty="0">
                <a:ln>
                  <a:noFill/>
                </a:ln>
                <a:noFill/>
                <a:effectLst/>
                <a:uLnTx/>
                <a:uFillTx/>
                <a:latin typeface="Arial"/>
                <a:ea typeface="+mn-ea"/>
                <a:cs typeface="+mn-cs"/>
              </a:rPr>
            </a:br>
            <a:r>
              <a:rPr kumimoji="0" lang="en-US" sz="1700" b="0" i="0" u="none" strike="noStrike" kern="1200" cap="none" spc="0" normalizeH="0" baseline="0" noProof="0" dirty="0">
                <a:ln>
                  <a:noFill/>
                </a:ln>
                <a:noFill/>
                <a:effectLst/>
                <a:uLnTx/>
                <a:uFillTx/>
                <a:latin typeface="Arial"/>
                <a:ea typeface="+mn-ea"/>
                <a:cs typeface="+mn-cs"/>
              </a:rPr>
              <a:t>leftover for summer camp</a:t>
            </a:r>
          </a:p>
        </p:txBody>
      </p:sp>
      <p:sp>
        <p:nvSpPr>
          <p:cNvPr id="5" name="Content Placeholder 4">
            <a:extLst>
              <a:ext uri="{FF2B5EF4-FFF2-40B4-BE49-F238E27FC236}">
                <a16:creationId xmlns:a16="http://schemas.microsoft.com/office/drawing/2014/main" id="{F0727B1A-E42B-40A5-B9D7-05F971095DC5}"/>
              </a:ext>
            </a:extLst>
          </p:cNvPr>
          <p:cNvSpPr>
            <a:spLocks noGrp="1"/>
          </p:cNvSpPr>
          <p:nvPr>
            <p:ph sz="quarter" idx="11"/>
          </p:nvPr>
        </p:nvSpPr>
        <p:spPr>
          <a:xfrm>
            <a:off x="578472" y="6320412"/>
            <a:ext cx="6987926" cy="432347"/>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900" b="0" i="0" u="none" strike="noStrike" kern="1200" cap="none" spc="0" normalizeH="0" baseline="30000" noProof="0" dirty="0">
                <a:ln>
                  <a:noFill/>
                </a:ln>
                <a:noFill/>
                <a:effectLst/>
                <a:uLnTx/>
                <a:uFillTx/>
                <a:latin typeface="Arial" panose="020B0604020202020204" pitchFamily="34" charset="0"/>
                <a:ea typeface="+mn-ea"/>
                <a:cs typeface="Arial" panose="020B0604020202020204" pitchFamily="34" charset="0"/>
              </a:rPr>
              <a:t>1</a:t>
            </a:r>
            <a:r>
              <a:rPr kumimoji="0" lang="en-US" sz="900" b="0" i="0" u="none" strike="noStrike" kern="1200" cap="none" spc="0" normalizeH="0" baseline="0" noProof="0" dirty="0">
                <a:ln>
                  <a:noFill/>
                </a:ln>
                <a:noFill/>
                <a:effectLst/>
                <a:uLnTx/>
                <a:uFillTx/>
                <a:latin typeface="Arial"/>
                <a:ea typeface="+mn-ea"/>
              </a:rPr>
              <a:t>Estimated savings are based on an assumed combined federal and state income tax bracket of 30%. Actual savings will depend on your taxable income and tax status. </a:t>
            </a:r>
            <a:endParaRPr kumimoji="0" lang="en-US" sz="900" b="0" i="0" u="none" strike="noStrike" kern="1200" cap="none" spc="0" normalizeH="0" baseline="0" noProof="0" dirty="0">
              <a:ln>
                <a:noFill/>
              </a:ln>
              <a:noFill/>
              <a:effectLst/>
              <a:uLnTx/>
              <a:uFillTx/>
              <a:ea typeface="+mn-ea"/>
              <a:cs typeface="Arial" panose="020B0604020202020204" pitchFamily="34" charset="0"/>
            </a:endParaRPr>
          </a:p>
        </p:txBody>
      </p:sp>
      <p:pic>
        <p:nvPicPr>
          <p:cNvPr id="17" name="Picture 2" descr="A kid sitting on a table and drawing while a woman observing her.">
            <a:extLst>
              <a:ext uri="{FF2B5EF4-FFF2-40B4-BE49-F238E27FC236}">
                <a16:creationId xmlns:a16="http://schemas.microsoft.com/office/drawing/2014/main" id="{D4ECCECB-AC7E-A14D-905E-8539CCAC7DFF}"/>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colorTemperature colorTemp="4700"/>
                    </a14:imgEffect>
                    <a14:imgEffect>
                      <a14:saturation sat="95000"/>
                    </a14:imgEffect>
                  </a14:imgLayer>
                </a14:imgProps>
              </a:ext>
              <a:ext uri="{28A0092B-C50C-407E-A947-70E740481C1C}">
                <a14:useLocalDpi xmlns:a14="http://schemas.microsoft.com/office/drawing/2010/main"/>
              </a:ext>
            </a:extLst>
          </a:blip>
          <a:srcRect/>
          <a:stretch/>
        </p:blipFill>
        <p:spPr bwMode="auto">
          <a:xfrm>
            <a:off x="5391235" y="0"/>
            <a:ext cx="6800765"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73F1AA84-3388-C047-8EF8-091A41096B94}"/>
              </a:ext>
              <a:ext uri="{C183D7F6-B498-43B3-948B-1728B52AA6E4}">
                <adec:decorative xmlns:adec="http://schemas.microsoft.com/office/drawing/2017/decorative" xmlns="" val="1"/>
              </a:ext>
            </a:extLst>
          </p:cNvPr>
          <p:cNvSpPr/>
          <p:nvPr/>
        </p:nvSpPr>
        <p:spPr>
          <a:xfrm flipV="1">
            <a:off x="5231436" y="-2256"/>
            <a:ext cx="497824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5" name="Rectangle 14">
            <a:extLst>
              <a:ext uri="{FF2B5EF4-FFF2-40B4-BE49-F238E27FC236}">
                <a16:creationId xmlns:a16="http://schemas.microsoft.com/office/drawing/2014/main" id="{C225CDDF-292F-8740-8E7C-D234B8686765}"/>
              </a:ext>
              <a:ext uri="{C183D7F6-B498-43B3-948B-1728B52AA6E4}">
                <adec:decorative xmlns:adec="http://schemas.microsoft.com/office/drawing/2017/decorative" xmlns="" val="1"/>
              </a:ext>
            </a:extLst>
          </p:cNvPr>
          <p:cNvSpPr/>
          <p:nvPr/>
        </p:nvSpPr>
        <p:spPr>
          <a:xfrm>
            <a:off x="4994369" y="-2256"/>
            <a:ext cx="3989537"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nvGrpSpPr>
          <p:cNvPr id="45" name="Group 44">
            <a:extLst>
              <a:ext uri="{FF2B5EF4-FFF2-40B4-BE49-F238E27FC236}">
                <a16:creationId xmlns:a16="http://schemas.microsoft.com/office/drawing/2014/main" id="{F2C50684-48B0-42C8-94E6-8A4DCB8B9FB4}"/>
              </a:ext>
              <a:ext uri="{C183D7F6-B498-43B3-948B-1728B52AA6E4}">
                <adec:decorative xmlns:adec="http://schemas.microsoft.com/office/drawing/2017/decorative" xmlns="" val="1"/>
              </a:ext>
            </a:extLst>
          </p:cNvPr>
          <p:cNvGrpSpPr/>
          <p:nvPr/>
        </p:nvGrpSpPr>
        <p:grpSpPr>
          <a:xfrm>
            <a:off x="545306" y="329655"/>
            <a:ext cx="7021264" cy="6345553"/>
            <a:chOff x="545306" y="329655"/>
            <a:chExt cx="7021264" cy="6345553"/>
          </a:xfrm>
        </p:grpSpPr>
        <p:sp>
          <p:nvSpPr>
            <p:cNvPr id="6" name="TextBox 5">
              <a:extLst>
                <a:ext uri="{FF2B5EF4-FFF2-40B4-BE49-F238E27FC236}">
                  <a16:creationId xmlns:a16="http://schemas.microsoft.com/office/drawing/2014/main" id="{09968004-BEC8-4B3F-BA52-95B5CECEDDBA}"/>
                </a:ext>
                <a:ext uri="{C183D7F6-B498-43B3-948B-1728B52AA6E4}">
                  <adec:decorative xmlns:adec="http://schemas.microsoft.com/office/drawing/2017/decorative" xmlns="" val="1"/>
                </a:ext>
              </a:extLst>
            </p:cNvPr>
            <p:cNvSpPr txBox="1"/>
            <p:nvPr/>
          </p:nvSpPr>
          <p:spPr>
            <a:xfrm>
              <a:off x="547952" y="329655"/>
              <a:ext cx="4978241" cy="1328954"/>
            </a:xfrm>
            <a:prstGeom prst="rect">
              <a:avLst/>
            </a:prstGeom>
            <a:noFill/>
          </p:spPr>
          <p:txBody>
            <a:bodyPr wrap="square" rtlCol="0">
              <a:spAutoFit/>
            </a:bodyPr>
            <a:lstStyle/>
            <a:p>
              <a:pPr>
                <a:lnSpc>
                  <a:spcPct val="110000"/>
                </a:lnSpc>
              </a:pPr>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Ramesh and Priya’s </a:t>
              </a:r>
              <a:b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br>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DCFSA savings</a:t>
              </a:r>
              <a:endParaRPr lang="en-GB" dirty="0" err="1">
                <a:solidFill>
                  <a:srgbClr val="7F7F7F"/>
                </a:solidFill>
              </a:endParaRPr>
            </a:p>
          </p:txBody>
        </p:sp>
        <p:sp>
          <p:nvSpPr>
            <p:cNvPr id="7" name="TextBox 6">
              <a:extLst>
                <a:ext uri="{FF2B5EF4-FFF2-40B4-BE49-F238E27FC236}">
                  <a16:creationId xmlns:a16="http://schemas.microsoft.com/office/drawing/2014/main" id="{9116C7A7-1686-4DE6-801A-3AB6CF82A067}"/>
                </a:ext>
                <a:ext uri="{C183D7F6-B498-43B3-948B-1728B52AA6E4}">
                  <adec:decorative xmlns:adec="http://schemas.microsoft.com/office/drawing/2017/decorative" xmlns="" val="1"/>
                </a:ext>
              </a:extLst>
            </p:cNvPr>
            <p:cNvSpPr txBox="1"/>
            <p:nvPr/>
          </p:nvSpPr>
          <p:spPr>
            <a:xfrm>
              <a:off x="545306" y="1703954"/>
              <a:ext cx="6248400" cy="92672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n-ea"/>
                  <a:cs typeface="+mn-cs"/>
                </a:rPr>
                <a:t>Using their DCFSA allows them to save money </a:t>
              </a:r>
              <a:br>
                <a:rPr kumimoji="0" lang="en-US" sz="2200" b="0" i="0" u="none" strike="noStrike" kern="1200" cap="none" spc="0" normalizeH="0" baseline="0" noProof="0" dirty="0">
                  <a:ln>
                    <a:noFill/>
                  </a:ln>
                  <a:solidFill>
                    <a:srgbClr val="626362"/>
                  </a:solidFill>
                  <a:effectLst/>
                  <a:uLnTx/>
                  <a:uFillTx/>
                  <a:latin typeface="Arial"/>
                  <a:ea typeface="+mn-ea"/>
                  <a:cs typeface="+mn-cs"/>
                </a:rPr>
              </a:br>
              <a:r>
                <a:rPr kumimoji="0" lang="en-US" sz="2200" b="0" i="0" u="none" strike="noStrike" kern="1200" cap="none" spc="0" normalizeH="0" baseline="0" noProof="0" dirty="0">
                  <a:ln>
                    <a:noFill/>
                  </a:ln>
                  <a:solidFill>
                    <a:srgbClr val="626362"/>
                  </a:solidFill>
                  <a:effectLst/>
                  <a:uLnTx/>
                  <a:uFillTx/>
                  <a:latin typeface="Arial"/>
                  <a:ea typeface="+mn-ea"/>
                  <a:cs typeface="+mn-cs"/>
                </a:rPr>
                <a:t>on taxes while helping pay for childcare needs. </a:t>
              </a:r>
            </a:p>
          </p:txBody>
        </p:sp>
        <p:sp>
          <p:nvSpPr>
            <p:cNvPr id="10" name="TextBox 9">
              <a:extLst>
                <a:ext uri="{FF2B5EF4-FFF2-40B4-BE49-F238E27FC236}">
                  <a16:creationId xmlns:a16="http://schemas.microsoft.com/office/drawing/2014/main" id="{4CD0ED82-49E3-4777-8C21-4AD0887B9D5D}"/>
                </a:ext>
                <a:ext uri="{C183D7F6-B498-43B3-948B-1728B52AA6E4}">
                  <adec:decorative xmlns:adec="http://schemas.microsoft.com/office/drawing/2017/decorative" xmlns="" val="1"/>
                </a:ext>
              </a:extLst>
            </p:cNvPr>
            <p:cNvSpPr txBox="1"/>
            <p:nvPr/>
          </p:nvSpPr>
          <p:spPr>
            <a:xfrm>
              <a:off x="578645" y="6305876"/>
              <a:ext cx="69879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9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1</a:t>
              </a:r>
              <a:r>
                <a:rPr kumimoji="0" lang="en-US" sz="900" b="0" i="0" u="none" strike="noStrike" kern="1200" cap="none" spc="0" normalizeH="0" baseline="0" noProof="0" dirty="0">
                  <a:ln>
                    <a:noFill/>
                  </a:ln>
                  <a:solidFill>
                    <a:srgbClr val="626362"/>
                  </a:solidFill>
                  <a:effectLst/>
                  <a:uLnTx/>
                  <a:uFillTx/>
                  <a:latin typeface="Arial"/>
                  <a:ea typeface="+mn-ea"/>
                  <a:cs typeface="+mn-cs"/>
                </a:rPr>
                <a:t>Estimated savings are based on an assumed combined federal and state income tax bracket of 30%. Actual savings will depend on your taxable income and tax status. </a:t>
              </a:r>
              <a:endParaRPr kumimoji="0" lang="en-US" sz="9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endParaRPr>
            </a:p>
          </p:txBody>
        </p:sp>
      </p:grpSp>
      <p:graphicFrame>
        <p:nvGraphicFramePr>
          <p:cNvPr id="23" name="TextBox 7">
            <a:extLst>
              <a:ext uri="{FF2B5EF4-FFF2-40B4-BE49-F238E27FC236}">
                <a16:creationId xmlns:a16="http://schemas.microsoft.com/office/drawing/2014/main" id="{382E00BA-85C1-41A4-BBA3-8DB5672824A9}"/>
              </a:ext>
              <a:ext uri="{C183D7F6-B498-43B3-948B-1728B52AA6E4}">
                <adec:decorative xmlns:adec="http://schemas.microsoft.com/office/drawing/2017/decorative" xmlns="" val="1"/>
              </a:ext>
            </a:extLst>
          </p:cNvPr>
          <p:cNvGraphicFramePr>
            <a:graphicFrameLocks noGrp="1"/>
          </p:cNvGraphicFramePr>
          <p:nvPr>
            <p:extLst>
              <p:ext uri="{D42A27DB-BD31-4B8C-83A1-F6EECF244321}">
                <p14:modId xmlns:p14="http://schemas.microsoft.com/office/powerpoint/2010/main" val="2522211498"/>
              </p:ext>
            </p:extLst>
          </p:nvPr>
        </p:nvGraphicFramePr>
        <p:xfrm>
          <a:off x="4178824" y="3008522"/>
          <a:ext cx="3062501" cy="2970622"/>
        </p:xfrm>
        <a:graphic>
          <a:graphicData uri="http://schemas.openxmlformats.org/drawingml/2006/table">
            <a:tbl>
              <a:tblPr firstRow="1" bandRow="1">
                <a:tableStyleId>{5C22544A-7EE6-4342-B048-85BDC9FD1C3A}</a:tableStyleId>
              </a:tblPr>
              <a:tblGrid>
                <a:gridCol w="3062501">
                  <a:extLst>
                    <a:ext uri="{9D8B030D-6E8A-4147-A177-3AD203B41FA5}">
                      <a16:colId xmlns:a16="http://schemas.microsoft.com/office/drawing/2014/main" val="3875472367"/>
                    </a:ext>
                  </a:extLst>
                </a:gridCol>
              </a:tblGrid>
              <a:tr h="41309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700" b="0" i="0" dirty="0">
                          <a:solidFill>
                            <a:srgbClr val="007A96"/>
                          </a:solidFill>
                          <a:latin typeface="+mn-lt"/>
                        </a:rPr>
                        <a:t>With a DCFSA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dirty="0">
                          <a:solidFill>
                            <a:schemeClr val="tx1"/>
                          </a:solidFill>
                          <a:latin typeface="+mn-lt"/>
                        </a:rPr>
                        <a:t>+ $3,000 in DCFSA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dirty="0">
                          <a:solidFill>
                            <a:schemeClr val="tx1"/>
                          </a:solidFill>
                          <a:latin typeface="+mn-lt"/>
                        </a:rPr>
                        <a:t>− $0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r>
                        <a:rPr lang="en-US" sz="1700" b="0" i="0" dirty="0">
                          <a:solidFill>
                            <a:schemeClr val="tx1"/>
                          </a:solidFill>
                          <a:latin typeface="+mn-lt"/>
                        </a:rPr>
                        <a:t>− $2,000 for after school care</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01556">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400" b="1" i="0" dirty="0">
                          <a:solidFill>
                            <a:srgbClr val="007A96"/>
                          </a:solidFill>
                          <a:latin typeface="+mn-lt"/>
                        </a:rPr>
                        <a:t>$1,000 </a:t>
                      </a:r>
                      <a:r>
                        <a:rPr lang="en-US" sz="3200" b="1" i="0" dirty="0">
                          <a:solidFill>
                            <a:srgbClr val="007A96"/>
                          </a:solidFill>
                          <a:latin typeface="+mn-lt"/>
                        </a:rPr>
                        <a:t/>
                      </a:r>
                      <a:br>
                        <a:rPr lang="en-US" sz="3200" b="1" i="0" dirty="0">
                          <a:solidFill>
                            <a:srgbClr val="007A96"/>
                          </a:solidFill>
                          <a:latin typeface="+mn-lt"/>
                        </a:rPr>
                      </a:br>
                      <a:r>
                        <a:rPr lang="en-US" sz="1700" b="0" i="0" dirty="0">
                          <a:solidFill>
                            <a:srgbClr val="007A96"/>
                          </a:solidFill>
                          <a:latin typeface="+mn-lt"/>
                        </a:rPr>
                        <a:t>leftover for summer camp</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bl>
          </a:graphicData>
        </a:graphic>
      </p:graphicFrame>
    </p:spTree>
    <p:extLst>
      <p:ext uri="{BB962C8B-B14F-4D97-AF65-F5344CB8AC3E}">
        <p14:creationId xmlns:p14="http://schemas.microsoft.com/office/powerpoint/2010/main" val="22958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B29B0-2045-4550-B6C8-5FB006B3C643}"/>
              </a:ext>
            </a:extLst>
          </p:cNvPr>
          <p:cNvSpPr>
            <a:spLocks noGrp="1"/>
          </p:cNvSpPr>
          <p:nvPr>
            <p:ph type="title"/>
          </p:nvPr>
        </p:nvSpPr>
        <p:spPr>
          <a:xfrm>
            <a:off x="547584" y="2566185"/>
            <a:ext cx="5547360" cy="2367282"/>
          </a:xfrm>
        </p:spPr>
        <p:txBody>
          <a:bodyPr/>
          <a:lstStyle/>
          <a:p>
            <a:pPr marL="0" marR="0" lvl="0" indent="0" defTabSz="914400" rtl="0" eaLnBrk="1" fontAlgn="auto" latinLnBrk="0" hangingPunct="1">
              <a:lnSpc>
                <a:spcPct val="130000"/>
              </a:lnSpc>
              <a:spcBef>
                <a:spcPts val="0"/>
              </a:spcBef>
              <a:spcAft>
                <a:spcPts val="0"/>
              </a:spcAft>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Which of the following healthcare accounts are DCFSA compatible with?</a:t>
            </a:r>
            <a:endParaRPr lang="en-GB" dirty="0"/>
          </a:p>
        </p:txBody>
      </p:sp>
      <p:sp>
        <p:nvSpPr>
          <p:cNvPr id="7" name="Oval 6">
            <a:extLst>
              <a:ext uri="{FF2B5EF4-FFF2-40B4-BE49-F238E27FC236}">
                <a16:creationId xmlns:a16="http://schemas.microsoft.com/office/drawing/2014/main" id="{CE8B6CF3-FFEE-495D-9291-01795CF99089}"/>
              </a:ext>
              <a:ext uri="{C183D7F6-B498-43B3-948B-1728B52AA6E4}">
                <adec:decorative xmlns:adec="http://schemas.microsoft.com/office/drawing/2017/decorative" xmlns="" val="1"/>
              </a:ext>
            </a:extLst>
          </p:cNvPr>
          <p:cNvSpPr/>
          <p:nvPr/>
        </p:nvSpPr>
        <p:spPr>
          <a:xfrm>
            <a:off x="542822" y="1775443"/>
            <a:ext cx="733085"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b="1" dirty="0">
                <a:solidFill>
                  <a:schemeClr val="bg1"/>
                </a:solidFill>
                <a:latin typeface="Arial" panose="020B0604020202020204" pitchFamily="34" charset="0"/>
                <a:cs typeface="Arial" panose="020B0604020202020204" pitchFamily="34" charset="0"/>
              </a:rPr>
              <a:t>?</a:t>
            </a:r>
          </a:p>
        </p:txBody>
      </p:sp>
      <p:sp>
        <p:nvSpPr>
          <p:cNvPr id="6" name="Content Placeholder 5">
            <a:extLst>
              <a:ext uri="{FF2B5EF4-FFF2-40B4-BE49-F238E27FC236}">
                <a16:creationId xmlns:a16="http://schemas.microsoft.com/office/drawing/2014/main" id="{2C47D88F-8CB8-490C-879A-CA9B1DE5F5CF}"/>
              </a:ext>
            </a:extLst>
          </p:cNvPr>
          <p:cNvSpPr>
            <a:spLocks noGrp="1"/>
          </p:cNvSpPr>
          <p:nvPr>
            <p:ph sz="quarter" idx="10"/>
          </p:nvPr>
        </p:nvSpPr>
        <p:spPr>
          <a:xfrm>
            <a:off x="7217091" y="2502419"/>
            <a:ext cx="4670110" cy="2591684"/>
          </a:xfrm>
        </p:spPr>
        <p:txBody>
          <a:bodyPr>
            <a:noAutofit/>
          </a:bodyPr>
          <a:lstStyle/>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Healthcare Flexible Spending Account</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Health Savings Account</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Health Reimbursement Arrangement </a:t>
            </a:r>
          </a:p>
        </p:txBody>
      </p:sp>
    </p:spTree>
    <p:extLst>
      <p:ext uri="{BB962C8B-B14F-4D97-AF65-F5344CB8AC3E}">
        <p14:creationId xmlns:p14="http://schemas.microsoft.com/office/powerpoint/2010/main" val="42642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3B1C8-5636-4840-894F-7B01F69C4190}"/>
              </a:ext>
            </a:extLst>
          </p:cNvPr>
          <p:cNvSpPr>
            <a:spLocks noGrp="1"/>
          </p:cNvSpPr>
          <p:nvPr>
            <p:ph type="title"/>
          </p:nvPr>
        </p:nvSpPr>
        <p:spPr>
          <a:xfrm>
            <a:off x="2296204" y="3139761"/>
            <a:ext cx="7600420" cy="1532510"/>
          </a:xfrm>
        </p:spPr>
        <p:txBody>
          <a:bodyPr/>
          <a:lstStyle/>
          <a:p>
            <a:pPr algn="ctr">
              <a:lnSpc>
                <a:spcPct val="120000"/>
              </a:lnSpc>
              <a:spcAft>
                <a:spcPts val="2400"/>
              </a:spcAft>
            </a:pPr>
            <a:r>
              <a:rPr lang="en-US" sz="3800" dirty="0">
                <a:solidFill>
                  <a:schemeClr val="tx2"/>
                </a:solidFill>
                <a:latin typeface="Arial" panose="020B0604020202020204" pitchFamily="34" charset="0"/>
                <a:cs typeface="Arial" panose="020B0604020202020204" pitchFamily="34" charset="0"/>
              </a:rPr>
              <a:t>These are all compatible accounts with your DCFSA</a:t>
            </a:r>
          </a:p>
        </p:txBody>
      </p:sp>
      <p:grpSp>
        <p:nvGrpSpPr>
          <p:cNvPr id="19" name="Group 18">
            <a:extLst>
              <a:ext uri="{FF2B5EF4-FFF2-40B4-BE49-F238E27FC236}">
                <a16:creationId xmlns:a16="http://schemas.microsoft.com/office/drawing/2014/main" id="{68E480EE-797A-C44B-8440-2FE95EE61B77}"/>
              </a:ext>
              <a:ext uri="{C183D7F6-B498-43B3-948B-1728B52AA6E4}">
                <adec:decorative xmlns:adec="http://schemas.microsoft.com/office/drawing/2017/decorative" xmlns="" val="1"/>
              </a:ext>
            </a:extLst>
          </p:cNvPr>
          <p:cNvGrpSpPr/>
          <p:nvPr/>
        </p:nvGrpSpPr>
        <p:grpSpPr>
          <a:xfrm>
            <a:off x="5754111" y="2240291"/>
            <a:ext cx="724912" cy="724912"/>
            <a:chOff x="4453552" y="1066071"/>
            <a:chExt cx="773364" cy="773364"/>
          </a:xfrm>
        </p:grpSpPr>
        <p:sp>
          <p:nvSpPr>
            <p:cNvPr id="20" name="Oval 19">
              <a:extLst>
                <a:ext uri="{FF2B5EF4-FFF2-40B4-BE49-F238E27FC236}">
                  <a16:creationId xmlns:a16="http://schemas.microsoft.com/office/drawing/2014/main" id="{0AA594FF-A6A9-4A42-9DEE-C7687DAA3F0C}"/>
                </a:ext>
                <a:ext uri="{C183D7F6-B498-43B3-948B-1728B52AA6E4}">
                  <adec:decorative xmlns:adec="http://schemas.microsoft.com/office/drawing/2017/decorative" xmlns="" val="1"/>
                </a:ext>
              </a:extLst>
            </p:cNvPr>
            <p:cNvSpPr/>
            <p:nvPr/>
          </p:nvSpPr>
          <p:spPr>
            <a:xfrm>
              <a:off x="4453552"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pic>
          <p:nvPicPr>
            <p:cNvPr id="21" name="Picture 20">
              <a:extLst>
                <a:ext uri="{FF2B5EF4-FFF2-40B4-BE49-F238E27FC236}">
                  <a16:creationId xmlns:a16="http://schemas.microsoft.com/office/drawing/2014/main" id="{B25120CF-B4F0-6744-955B-300D6E31541A}"/>
                </a:ext>
                <a:ext uri="{C183D7F6-B498-43B3-948B-1728B52AA6E4}">
                  <adec:decorative xmlns:adec="http://schemas.microsoft.com/office/drawing/2017/decorative" xmlns=""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4085" y="1193749"/>
              <a:ext cx="500308" cy="520501"/>
            </a:xfrm>
            <a:prstGeom prst="rect">
              <a:avLst/>
            </a:prstGeom>
          </p:spPr>
        </p:pic>
      </p:grpSp>
    </p:spTree>
    <p:extLst>
      <p:ext uri="{BB962C8B-B14F-4D97-AF65-F5344CB8AC3E}">
        <p14:creationId xmlns:p14="http://schemas.microsoft.com/office/powerpoint/2010/main" val="103561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55008" y="271136"/>
            <a:ext cx="10972800" cy="759119"/>
          </a:xfrm>
        </p:spPr>
        <p:txBody>
          <a:bodyPr/>
          <a:lstStyle/>
          <a:p>
            <a:pPr>
              <a:lnSpc>
                <a:spcPts val="6080"/>
              </a:lnSpc>
            </a:pPr>
            <a:r>
              <a:rPr lang="en-US" sz="3800" b="1" dirty="0">
                <a:latin typeface="+mj-lt"/>
              </a:rPr>
              <a:t>Get started today!</a:t>
            </a:r>
          </a:p>
        </p:txBody>
      </p:sp>
      <p:sp>
        <p:nvSpPr>
          <p:cNvPr id="2" name="Content Placeholder 1">
            <a:extLst>
              <a:ext uri="{FF2B5EF4-FFF2-40B4-BE49-F238E27FC236}">
                <a16:creationId xmlns:a16="http://schemas.microsoft.com/office/drawing/2014/main" id="{522BBE85-44AC-49ED-8872-756E2A7DA2FD}"/>
              </a:ext>
            </a:extLst>
          </p:cNvPr>
          <p:cNvSpPr>
            <a:spLocks noGrp="1"/>
          </p:cNvSpPr>
          <p:nvPr>
            <p:ph sz="quarter" idx="10"/>
          </p:nvPr>
        </p:nvSpPr>
        <p:spPr>
          <a:xfrm>
            <a:off x="361916" y="1536043"/>
            <a:ext cx="1566863" cy="959265"/>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19" name="Straight Connector 18">
            <a:extLst>
              <a:ext uri="{FF2B5EF4-FFF2-40B4-BE49-F238E27FC236}">
                <a16:creationId xmlns:a16="http://schemas.microsoft.com/office/drawing/2014/main" id="{48F99EF9-14B8-0A4D-B81B-41A3E62A11A9}"/>
              </a:ext>
              <a:ext uri="{C183D7F6-B498-43B3-948B-1728B52AA6E4}">
                <adec:decorative xmlns:adec="http://schemas.microsoft.com/office/drawing/2017/decorative" xmlns="" val="1"/>
              </a:ext>
            </a:extLst>
          </p:cNvPr>
          <p:cNvCxnSpPr>
            <a:cxnSpLocks/>
          </p:cNvCxnSpPr>
          <p:nvPr/>
        </p:nvCxnSpPr>
        <p:spPr>
          <a:xfrm>
            <a:off x="1231181" y="1770342"/>
            <a:ext cx="0" cy="3844395"/>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6A863416-290A-490E-9C36-7092FCCB2B7C}"/>
              </a:ext>
            </a:extLst>
          </p:cNvPr>
          <p:cNvSpPr>
            <a:spLocks noGrp="1"/>
          </p:cNvSpPr>
          <p:nvPr>
            <p:ph sz="quarter" idx="11"/>
          </p:nvPr>
        </p:nvSpPr>
        <p:spPr>
          <a:xfrm>
            <a:off x="1491542" y="1670623"/>
            <a:ext cx="2337877" cy="3269176"/>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Each plan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year during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open enrollment</a:t>
            </a: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Choose election amount for the year (typically cannot change)</a:t>
            </a:r>
          </a:p>
        </p:txBody>
      </p:sp>
      <p:sp>
        <p:nvSpPr>
          <p:cNvPr id="5" name="Content Placeholder 4">
            <a:extLst>
              <a:ext uri="{FF2B5EF4-FFF2-40B4-BE49-F238E27FC236}">
                <a16:creationId xmlns:a16="http://schemas.microsoft.com/office/drawing/2014/main" id="{F04BAC1B-F1FF-48B7-ACCC-0580C7DDA5ED}"/>
              </a:ext>
            </a:extLst>
          </p:cNvPr>
          <p:cNvSpPr>
            <a:spLocks noGrp="1"/>
          </p:cNvSpPr>
          <p:nvPr>
            <p:ph sz="quarter" idx="12"/>
          </p:nvPr>
        </p:nvSpPr>
        <p:spPr>
          <a:xfrm>
            <a:off x="4150618" y="1532951"/>
            <a:ext cx="1499820" cy="833172"/>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60" name="Straight Connector 59">
            <a:extLst>
              <a:ext uri="{FF2B5EF4-FFF2-40B4-BE49-F238E27FC236}">
                <a16:creationId xmlns:a16="http://schemas.microsoft.com/office/drawing/2014/main" id="{C11CD08E-F62C-CD42-A48F-5D98EB0140CA}"/>
              </a:ext>
              <a:ext uri="{C183D7F6-B498-43B3-948B-1728B52AA6E4}">
                <adec:decorative xmlns:adec="http://schemas.microsoft.com/office/drawing/2017/decorative" xmlns="" val="1"/>
              </a:ext>
            </a:extLst>
          </p:cNvPr>
          <p:cNvCxnSpPr>
            <a:cxnSpLocks/>
          </p:cNvCxnSpPr>
          <p:nvPr/>
        </p:nvCxnSpPr>
        <p:spPr>
          <a:xfrm>
            <a:off x="4985489" y="1770342"/>
            <a:ext cx="0" cy="3844396"/>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a:extLst>
              <a:ext uri="{FF2B5EF4-FFF2-40B4-BE49-F238E27FC236}">
                <a16:creationId xmlns:a16="http://schemas.microsoft.com/office/drawing/2014/main" id="{672E6114-E4E6-4825-86C8-03C90C870AED}"/>
              </a:ext>
            </a:extLst>
          </p:cNvPr>
          <p:cNvSpPr>
            <a:spLocks noGrp="1"/>
          </p:cNvSpPr>
          <p:nvPr>
            <p:ph sz="quarter" idx="13"/>
          </p:nvPr>
        </p:nvSpPr>
        <p:spPr>
          <a:xfrm>
            <a:off x="5247442" y="1670623"/>
            <a:ext cx="2214997" cy="2881887"/>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Pre-tax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Equal amounts are generally taken from each paycheck</a:t>
            </a:r>
          </a:p>
        </p:txBody>
      </p:sp>
      <p:sp>
        <p:nvSpPr>
          <p:cNvPr id="7" name="Content Placeholder 6">
            <a:extLst>
              <a:ext uri="{FF2B5EF4-FFF2-40B4-BE49-F238E27FC236}">
                <a16:creationId xmlns:a16="http://schemas.microsoft.com/office/drawing/2014/main" id="{093C9BBA-EE12-4AAC-B1DE-CE399FF146AD}"/>
              </a:ext>
            </a:extLst>
          </p:cNvPr>
          <p:cNvSpPr>
            <a:spLocks noGrp="1"/>
          </p:cNvSpPr>
          <p:nvPr>
            <p:ph sz="quarter" idx="14"/>
          </p:nvPr>
        </p:nvSpPr>
        <p:spPr>
          <a:xfrm>
            <a:off x="7869979" y="1533663"/>
            <a:ext cx="1566862" cy="1000125"/>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65" name="Straight Connector 64">
            <a:extLst>
              <a:ext uri="{FF2B5EF4-FFF2-40B4-BE49-F238E27FC236}">
                <a16:creationId xmlns:a16="http://schemas.microsoft.com/office/drawing/2014/main" id="{8857CFB4-3D08-1F42-AFA3-921A4DC28B2B}"/>
              </a:ext>
              <a:ext uri="{C183D7F6-B498-43B3-948B-1728B52AA6E4}">
                <adec:decorative xmlns:adec="http://schemas.microsoft.com/office/drawing/2017/decorative" xmlns="" val="1"/>
              </a:ext>
            </a:extLst>
          </p:cNvPr>
          <p:cNvCxnSpPr>
            <a:cxnSpLocks/>
          </p:cNvCxnSpPr>
          <p:nvPr/>
        </p:nvCxnSpPr>
        <p:spPr>
          <a:xfrm>
            <a:off x="8739797" y="1770342"/>
            <a:ext cx="0" cy="3844395"/>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24B2ACD-8FED-46C6-B3C4-9E881A7BB141}"/>
              </a:ext>
            </a:extLst>
          </p:cNvPr>
          <p:cNvSpPr>
            <a:spLocks noGrp="1"/>
          </p:cNvSpPr>
          <p:nvPr>
            <p:ph sz="quarter" idx="15"/>
          </p:nvPr>
        </p:nvSpPr>
        <p:spPr>
          <a:xfrm>
            <a:off x="9002058" y="1670623"/>
            <a:ext cx="2685963" cy="4108331"/>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Use your funds</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Pay with your HealthEquity</a:t>
            </a:r>
            <a:r>
              <a:rPr kumimoji="0" lang="en-US" sz="1700" b="0" i="0" u="none" strike="noStrike" kern="1200" cap="none" spc="0" normalizeH="0" baseline="30000" noProof="0" dirty="0">
                <a:ln>
                  <a:noFill/>
                </a:ln>
                <a:solidFill>
                  <a:srgbClr val="626362"/>
                </a:solidFill>
                <a:effectLst/>
                <a:uLnTx/>
                <a:uFillTx/>
                <a:latin typeface="Arial"/>
                <a:ea typeface="+mn-ea"/>
                <a:cs typeface="+mn-cs"/>
              </a:rPr>
              <a:t>®</a:t>
            </a:r>
            <a:r>
              <a:rPr kumimoji="0" lang="en-US" sz="1700" b="0" i="0" u="none" strike="noStrike" kern="1200" cap="none" spc="0" normalizeH="0" baseline="0" noProof="0" dirty="0">
                <a:ln>
                  <a:noFill/>
                </a:ln>
                <a:solidFill>
                  <a:srgbClr val="626362"/>
                </a:solidFill>
                <a:effectLst/>
                <a:uLnTx/>
                <a:uFillTx/>
                <a:latin typeface="Arial"/>
                <a:ea typeface="+mn-ea"/>
                <a:cs typeface="+mn-cs"/>
              </a:rPr>
              <a:t> Visa</a:t>
            </a:r>
            <a:r>
              <a:rPr kumimoji="0" lang="en-US" sz="1700" b="0" i="0" u="none" strike="noStrike" kern="1200" cap="none" spc="0" normalizeH="0" baseline="30000" noProof="0" dirty="0">
                <a:ln>
                  <a:noFill/>
                </a:ln>
                <a:solidFill>
                  <a:srgbClr val="626362"/>
                </a:solidFill>
                <a:effectLst/>
                <a:uLnTx/>
                <a:uFillTx/>
                <a:latin typeface="Arial"/>
                <a:ea typeface="+mn-ea"/>
                <a:cs typeface="+mn-cs"/>
              </a:rPr>
              <a:t>®</a:t>
            </a:r>
            <a:r>
              <a:rPr kumimoji="0" lang="en-US" sz="1700" b="0" i="0" u="none" strike="noStrike" kern="1200" cap="none" spc="0" normalizeH="0" baseline="0" noProof="0" dirty="0">
                <a:ln>
                  <a:noFill/>
                </a:ln>
                <a:solidFill>
                  <a:srgbClr val="626362"/>
                </a:solidFill>
                <a:effectLst/>
                <a:uLnTx/>
                <a:uFillTx/>
                <a:latin typeface="Arial"/>
                <a:ea typeface="+mn-ea"/>
                <a:cs typeface="+mn-cs"/>
              </a:rPr>
              <a:t> Reimbursement Account Card</a:t>
            </a:r>
            <a:r>
              <a:rPr kumimoji="0" lang="en-US" sz="1700" b="0" i="0" u="none" strike="noStrike" kern="1200" cap="none" spc="0" normalizeH="0" baseline="30000" noProof="0" dirty="0">
                <a:ln>
                  <a:noFill/>
                </a:ln>
                <a:solidFill>
                  <a:srgbClr val="626362"/>
                </a:solidFill>
                <a:effectLst/>
                <a:uLnTx/>
                <a:uFillTx/>
                <a:latin typeface="Arial"/>
                <a:ea typeface="+mn-ea"/>
                <a:cs typeface="+mn-cs"/>
              </a:rPr>
              <a:t>1</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Submit for reimbursement via</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the HealthEquity online tool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1" i="0" u="none" strike="noStrike" kern="1200" cap="none" spc="0" normalizeH="0" baseline="0" noProof="0" dirty="0">
                <a:ln>
                  <a:noFill/>
                </a:ln>
                <a:solidFill>
                  <a:srgbClr val="626362"/>
                </a:solidFill>
                <a:effectLst/>
                <a:uLnTx/>
                <a:uFillTx/>
                <a:latin typeface="Arial"/>
                <a:ea typeface="+mn-ea"/>
                <a:cs typeface="+mn-cs"/>
              </a:rPr>
              <a:t>Remember to save </a:t>
            </a:r>
            <a:br>
              <a:rPr kumimoji="0" lang="en-US" sz="1700" b="1" i="0" u="none" strike="noStrike" kern="1200" cap="none" spc="0" normalizeH="0" baseline="0" noProof="0" dirty="0">
                <a:ln>
                  <a:noFill/>
                </a:ln>
                <a:solidFill>
                  <a:srgbClr val="626362"/>
                </a:solidFill>
                <a:effectLst/>
                <a:uLnTx/>
                <a:uFillTx/>
                <a:latin typeface="Arial"/>
                <a:ea typeface="+mn-ea"/>
                <a:cs typeface="+mn-cs"/>
              </a:rPr>
            </a:br>
            <a:r>
              <a:rPr kumimoji="0" lang="en-US" sz="1700" b="1" i="0" u="none" strike="noStrike" kern="1200" cap="none" spc="0" normalizeH="0" baseline="0" noProof="0" dirty="0">
                <a:ln>
                  <a:noFill/>
                </a:ln>
                <a:solidFill>
                  <a:srgbClr val="626362"/>
                </a:solidFill>
                <a:effectLst/>
                <a:uLnTx/>
                <a:uFillTx/>
                <a:latin typeface="Arial"/>
                <a:ea typeface="+mn-ea"/>
                <a:cs typeface="+mn-cs"/>
              </a:rPr>
              <a:t>ALL receipts</a:t>
            </a:r>
          </a:p>
        </p:txBody>
      </p:sp>
      <p:sp>
        <p:nvSpPr>
          <p:cNvPr id="9" name="Content Placeholder 8">
            <a:extLst>
              <a:ext uri="{FF2B5EF4-FFF2-40B4-BE49-F238E27FC236}">
                <a16:creationId xmlns:a16="http://schemas.microsoft.com/office/drawing/2014/main" id="{B8948D8D-2ED0-4100-BE55-A5726374B021}"/>
              </a:ext>
            </a:extLst>
          </p:cNvPr>
          <p:cNvSpPr>
            <a:spLocks noGrp="1"/>
          </p:cNvSpPr>
          <p:nvPr>
            <p:ph sz="quarter" idx="16"/>
          </p:nvPr>
        </p:nvSpPr>
        <p:spPr>
          <a:xfrm>
            <a:off x="619126" y="6132491"/>
            <a:ext cx="10856145" cy="454373"/>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dirty="0">
                <a:ln>
                  <a:noFill/>
                </a:ln>
                <a:solidFill>
                  <a:srgbClr val="626362"/>
                </a:solidFill>
                <a:effectLst/>
                <a:uLnTx/>
                <a:uFillTx/>
                <a:latin typeface="Arial"/>
                <a:ea typeface="+mn-ea"/>
                <a:cs typeface="+mn-cs"/>
              </a:rPr>
              <a:t>This card is issued by The Bancorp Bank; member FDIC pursuant to a license from Visa U.S.A. Inc. Your card can be used everywhere Visa debit cards are accepted for qualified expenses. This card cannot be used at ATMs and you cannot get cash back, and cannot be used at gas stations, restaurants, or other establishments not health related. See Cardholder Agreement for complete usage restrictions.</a:t>
            </a:r>
          </a:p>
        </p:txBody>
      </p:sp>
    </p:spTree>
    <p:extLst>
      <p:ext uri="{BB962C8B-B14F-4D97-AF65-F5344CB8AC3E}">
        <p14:creationId xmlns:p14="http://schemas.microsoft.com/office/powerpoint/2010/main" val="386146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build="p"/>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609600" y="1958340"/>
            <a:ext cx="5722461" cy="1510180"/>
          </a:xfrm>
        </p:spPr>
        <p:txBody>
          <a:bodyPr>
            <a:noAutofit/>
          </a:bodyPr>
          <a:lstStyle/>
          <a:p>
            <a:pPr>
              <a:lnSpc>
                <a:spcPts val="6080"/>
              </a:lnSpc>
            </a:pPr>
            <a:r>
              <a:rPr lang="en-US" sz="3800" b="1" dirty="0">
                <a:noFill/>
                <a:cs typeface="Arial"/>
              </a:rPr>
              <a:t>Enrollment made easy </a:t>
            </a:r>
          </a:p>
        </p:txBody>
      </p:sp>
      <p:sp>
        <p:nvSpPr>
          <p:cNvPr id="4" name="Content Placeholder 3">
            <a:extLst>
              <a:ext uri="{FF2B5EF4-FFF2-40B4-BE49-F238E27FC236}">
                <a16:creationId xmlns:a16="http://schemas.microsoft.com/office/drawing/2014/main" id="{5464F20A-B058-497D-979F-25030F0A1E70}"/>
              </a:ext>
            </a:extLst>
          </p:cNvPr>
          <p:cNvSpPr>
            <a:spLocks noGrp="1"/>
          </p:cNvSpPr>
          <p:nvPr>
            <p:ph sz="quarter" idx="10"/>
          </p:nvPr>
        </p:nvSpPr>
        <p:spPr>
          <a:xfrm>
            <a:off x="548640" y="3049225"/>
            <a:ext cx="2483802" cy="2167105"/>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Save the date</a:t>
            </a:r>
          </a:p>
          <a:p>
            <a:pPr marL="0" marR="0" lvl="0" indent="0" algn="l" defTabSz="914400" rtl="0" eaLnBrk="1" fontAlgn="auto" latinLnBrk="0" hangingPunct="1">
              <a:lnSpc>
                <a:spcPct val="110000"/>
              </a:lnSpc>
              <a:spcBef>
                <a:spcPts val="0"/>
              </a:spcBef>
              <a:spcAft>
                <a:spcPts val="30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&lt;&lt; xx/xx/</a:t>
            </a:r>
            <a:r>
              <a:rPr kumimoji="0" lang="en-US" sz="2000" b="0" i="0" u="none" strike="noStrike" kern="1200" cap="none" spc="0" normalizeH="0" baseline="0" noProof="0" dirty="0" err="1">
                <a:ln>
                  <a:noFill/>
                </a:ln>
                <a:solidFill>
                  <a:srgbClr val="626362"/>
                </a:solidFill>
                <a:effectLst/>
                <a:uLnTx/>
                <a:uFillTx/>
                <a:latin typeface="Arial"/>
                <a:ea typeface="+mn-ea"/>
                <a:cs typeface="+mn-cs"/>
              </a:rPr>
              <a:t>xxxx</a:t>
            </a:r>
            <a:r>
              <a:rPr kumimoji="0" lang="en-US" sz="2000" b="0" i="0" u="none" strike="noStrike" kern="1200" cap="none" spc="0" normalizeH="0" baseline="0" noProof="0" dirty="0">
                <a:ln>
                  <a:noFill/>
                </a:ln>
                <a:solidFill>
                  <a:srgbClr val="626362"/>
                </a:solidFill>
                <a:effectLst/>
                <a:uLnTx/>
                <a:uFillTx/>
                <a:latin typeface="Arial"/>
                <a:ea typeface="+mn-ea"/>
                <a:cs typeface="+mn-cs"/>
              </a:rPr>
              <a:t> &gt;&gt;</a:t>
            </a:r>
            <a:endParaRPr kumimoji="0" lang="en-US" sz="2400" b="0" i="0" u="none" strike="noStrike" kern="1200" cap="none" spc="0" normalizeH="0" baseline="0" noProof="0" dirty="0">
              <a:ln>
                <a:noFill/>
              </a:ln>
              <a:solidFill>
                <a:srgbClr val="00AAC6"/>
              </a:solidFill>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Enroll here </a:t>
            </a:r>
            <a:endParaRPr kumimoji="0" lang="en-US" sz="2400" b="0" i="0" u="none" strike="noStrike" kern="1200" cap="none" spc="0" normalizeH="0" baseline="0" noProof="0" dirty="0">
              <a:ln>
                <a:noFill/>
              </a:ln>
              <a:solidFill>
                <a:srgbClr val="007A96"/>
              </a:solidFill>
              <a:effectLst/>
              <a:uLnTx/>
              <a:uFillTx/>
              <a:latin typeface="Arial"/>
              <a:ea typeface="+mn-ea"/>
              <a:cs typeface="Arial"/>
            </a:endParaRPr>
          </a:p>
          <a:p>
            <a:pPr marL="0" marR="0" lvl="0" indent="0" algn="l" defTabSz="914400" rtl="0" eaLnBrk="1" fontAlgn="auto" latinLnBrk="0" hangingPunct="1">
              <a:lnSpc>
                <a:spcPct val="110000"/>
              </a:lnSpc>
              <a:spcBef>
                <a:spcPts val="0"/>
              </a:spcBef>
              <a:spcAft>
                <a:spcPts val="30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&lt;&lt; custom URL &gt;&gt;</a:t>
            </a:r>
          </a:p>
        </p:txBody>
      </p:sp>
      <p:pic>
        <p:nvPicPr>
          <p:cNvPr id="14" name="Picture 13" descr="A man sharing a cheerful moment with a woman while checking some documents on a table.">
            <a:extLst>
              <a:ext uri="{FF2B5EF4-FFF2-40B4-BE49-F238E27FC236}">
                <a16:creationId xmlns:a16="http://schemas.microsoft.com/office/drawing/2014/main" id="{9F639A15-3503-614B-8D2D-1C5B244788B1}"/>
              </a:ext>
              <a:ext uri="{C183D7F6-B498-43B3-948B-1728B52AA6E4}">
                <adec:decorative xmlns:adec="http://schemas.microsoft.com/office/drawing/2017/decorative" xmlns="" val="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37530" y="0"/>
            <a:ext cx="8654469" cy="6858000"/>
          </a:xfrm>
          <a:prstGeom prst="rect">
            <a:avLst/>
          </a:prstGeom>
        </p:spPr>
      </p:pic>
      <p:sp>
        <p:nvSpPr>
          <p:cNvPr id="16" name="Rectangle 15">
            <a:extLst>
              <a:ext uri="{FF2B5EF4-FFF2-40B4-BE49-F238E27FC236}">
                <a16:creationId xmlns:a16="http://schemas.microsoft.com/office/drawing/2014/main" id="{0F5FCF3E-ED9C-D749-83DF-87B3BCE7011F}"/>
              </a:ext>
              <a:ext uri="{C183D7F6-B498-43B3-948B-1728B52AA6E4}">
                <adec:decorative xmlns:adec="http://schemas.microsoft.com/office/drawing/2017/decorative" xmlns="" val="1"/>
              </a:ext>
            </a:extLst>
          </p:cNvPr>
          <p:cNvSpPr/>
          <p:nvPr/>
        </p:nvSpPr>
        <p:spPr>
          <a:xfrm>
            <a:off x="3537529" y="1507958"/>
            <a:ext cx="2744647" cy="4138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7" name="Rectangle 16">
            <a:extLst>
              <a:ext uri="{FF2B5EF4-FFF2-40B4-BE49-F238E27FC236}">
                <a16:creationId xmlns:a16="http://schemas.microsoft.com/office/drawing/2014/main" id="{E3A2BFA8-8A37-034D-B5B1-ADC86B134A5F}"/>
              </a:ext>
              <a:ext uri="{C183D7F6-B498-43B3-948B-1728B52AA6E4}">
                <adec:decorative xmlns:adec="http://schemas.microsoft.com/office/drawing/2017/decorative" xmlns="" val="1"/>
              </a:ext>
            </a:extLst>
          </p:cNvPr>
          <p:cNvSpPr/>
          <p:nvPr/>
        </p:nvSpPr>
        <p:spPr>
          <a:xfrm>
            <a:off x="6167302" y="1507958"/>
            <a:ext cx="164759" cy="4138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5" name="TextBox 4">
            <a:extLst>
              <a:ext uri="{FF2B5EF4-FFF2-40B4-BE49-F238E27FC236}">
                <a16:creationId xmlns:a16="http://schemas.microsoft.com/office/drawing/2014/main" id="{20B29364-D6C9-418E-92A7-9FCD20DD8F22}"/>
              </a:ext>
              <a:ext uri="{C183D7F6-B498-43B3-948B-1728B52AA6E4}">
                <adec:decorative xmlns:adec="http://schemas.microsoft.com/office/drawing/2017/decorative" xmlns="" val="1"/>
              </a:ext>
            </a:extLst>
          </p:cNvPr>
          <p:cNvSpPr txBox="1"/>
          <p:nvPr/>
        </p:nvSpPr>
        <p:spPr>
          <a:xfrm>
            <a:off x="544098" y="2204362"/>
            <a:ext cx="5651896" cy="677108"/>
          </a:xfrm>
          <a:prstGeom prst="rect">
            <a:avLst/>
          </a:prstGeom>
          <a:noFill/>
        </p:spPr>
        <p:txBody>
          <a:bodyPr wrap="square" rtlCol="0">
            <a:spAutoFit/>
          </a:bodyPr>
          <a:lstStyle/>
          <a:p>
            <a:r>
              <a:rPr kumimoji="0" lang="en-US" sz="3800" b="1" i="0" u="none" strike="noStrike" kern="1200" cap="none" spc="0" normalizeH="0" baseline="0" noProof="0" dirty="0">
                <a:ln>
                  <a:noFill/>
                </a:ln>
                <a:solidFill>
                  <a:srgbClr val="592C82"/>
                </a:solidFill>
                <a:effectLst/>
                <a:uLnTx/>
                <a:uFillTx/>
                <a:latin typeface="Arial" panose="020B0604020202020204" pitchFamily="34" charset="0"/>
                <a:ea typeface="+mj-ea"/>
                <a:cs typeface="Arial"/>
              </a:rPr>
              <a:t>Enrollment made easy </a:t>
            </a:r>
            <a:endParaRPr lang="en-GB" dirty="0" err="1">
              <a:solidFill>
                <a:srgbClr val="7F7F7F"/>
              </a:solidFill>
            </a:endParaRPr>
          </a:p>
        </p:txBody>
      </p:sp>
    </p:spTree>
    <p:extLst>
      <p:ext uri="{BB962C8B-B14F-4D97-AF65-F5344CB8AC3E}">
        <p14:creationId xmlns:p14="http://schemas.microsoft.com/office/powerpoint/2010/main" val="2584649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DDE7E743-A8C1-6144-918B-C36E8005DE41}"/>
              </a:ext>
            </a:extLst>
          </p:cNvPr>
          <p:cNvSpPr>
            <a:spLocks noGrp="1"/>
          </p:cNvSpPr>
          <p:nvPr>
            <p:ph type="title"/>
          </p:nvPr>
        </p:nvSpPr>
        <p:spPr>
          <a:xfrm>
            <a:off x="457200" y="2094916"/>
            <a:ext cx="3181350" cy="769441"/>
          </a:xfrm>
          <a:noFill/>
        </p:spPr>
        <p:txBody>
          <a:bodyPr wrap="square" rtlCol="0">
            <a:spAutoFit/>
          </a:bodyPr>
          <a:lstStyle/>
          <a:p>
            <a:pPr defTabSz="914400"/>
            <a:r>
              <a:rPr lang="en-US" sz="3800" b="1" dirty="0">
                <a:solidFill>
                  <a:srgbClr val="592C82"/>
                </a:solidFill>
              </a:rPr>
              <a:t>Questions?</a:t>
            </a:r>
          </a:p>
        </p:txBody>
      </p:sp>
      <p:sp>
        <p:nvSpPr>
          <p:cNvPr id="2" name="Content Placeholder 1">
            <a:extLst>
              <a:ext uri="{FF2B5EF4-FFF2-40B4-BE49-F238E27FC236}">
                <a16:creationId xmlns:a16="http://schemas.microsoft.com/office/drawing/2014/main" id="{D9C48EB0-37C6-46B0-A07F-0932CF9B3D6F}"/>
              </a:ext>
            </a:extLst>
          </p:cNvPr>
          <p:cNvSpPr>
            <a:spLocks noGrp="1"/>
          </p:cNvSpPr>
          <p:nvPr>
            <p:ph sz="quarter" idx="10"/>
          </p:nvPr>
        </p:nvSpPr>
        <p:spPr>
          <a:xfrm>
            <a:off x="457368" y="2917172"/>
            <a:ext cx="4044950" cy="1687898"/>
          </a:xfrm>
        </p:spPr>
        <p:txBody>
          <a:bodyPr>
            <a:no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noFill/>
                <a:effectLst/>
                <a:uLnTx/>
                <a:uFillTx/>
                <a:latin typeface="Arial"/>
                <a:ea typeface="+mn-ea"/>
                <a:cs typeface="+mn-cs"/>
              </a:rPr>
              <a:t>We’re here for you 24/7</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dirty="0">
                <a:ln>
                  <a:noFill/>
                </a:ln>
                <a:noFill/>
                <a:effectLst/>
                <a:uLnTx/>
                <a:uFillTx/>
                <a:latin typeface="Arial"/>
                <a:ea typeface="+mn-ea"/>
                <a:cs typeface="+mn-cs"/>
              </a:rPr>
              <a:t>866.735.8195</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dirty="0">
                <a:ln>
                  <a:noFill/>
                </a:ln>
                <a:noFill/>
                <a:effectLst/>
                <a:uLnTx/>
                <a:uFillTx/>
                <a:latin typeface="Arial"/>
                <a:ea typeface="+mn-ea"/>
                <a:cs typeface="+mn-cs"/>
              </a:rPr>
              <a:t>HealthEquity.com/Learn</a:t>
            </a:r>
            <a:endParaRPr kumimoji="0" lang="en-US" sz="2400" b="0" i="0" u="none" strike="noStrike" kern="1200" cap="none" spc="0" normalizeH="0" baseline="0" noProof="0" dirty="0">
              <a:ln>
                <a:noFill/>
              </a:ln>
              <a:noFill/>
              <a:effectLst/>
              <a:uLnTx/>
              <a:uFillTx/>
              <a:latin typeface="Arial"/>
              <a:ea typeface="+mn-ea"/>
              <a:cs typeface="Arial"/>
            </a:endParaRPr>
          </a:p>
        </p:txBody>
      </p:sp>
      <p:pic>
        <p:nvPicPr>
          <p:cNvPr id="9" name="Picture 8" descr="A customer service executive with headphones attending a call.">
            <a:extLst>
              <a:ext uri="{FF2B5EF4-FFF2-40B4-BE49-F238E27FC236}">
                <a16:creationId xmlns:a16="http://schemas.microsoft.com/office/drawing/2014/main" id="{2383FE9B-84EF-064B-B76E-C90A763B91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flipH="1">
            <a:off x="3443288" y="-1"/>
            <a:ext cx="8748709" cy="6858001"/>
          </a:xfrm>
          <a:prstGeom prst="rect">
            <a:avLst/>
          </a:prstGeom>
        </p:spPr>
      </p:pic>
      <p:sp>
        <p:nvSpPr>
          <p:cNvPr id="7" name="Rectangle 6">
            <a:extLst>
              <a:ext uri="{FF2B5EF4-FFF2-40B4-BE49-F238E27FC236}">
                <a16:creationId xmlns:a16="http://schemas.microsoft.com/office/drawing/2014/main" id="{E68AC581-4AD6-4943-9C66-9ECE1189D276}"/>
              </a:ext>
              <a:ext uri="{C183D7F6-B498-43B3-948B-1728B52AA6E4}">
                <adec:decorative xmlns:adec="http://schemas.microsoft.com/office/drawing/2017/decorative" xmlns="" val="1"/>
              </a:ext>
            </a:extLst>
          </p:cNvPr>
          <p:cNvSpPr/>
          <p:nvPr/>
        </p:nvSpPr>
        <p:spPr>
          <a:xfrm>
            <a:off x="3443288" y="1279525"/>
            <a:ext cx="1289684" cy="440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8" name="Rectangle 7">
            <a:extLst>
              <a:ext uri="{FF2B5EF4-FFF2-40B4-BE49-F238E27FC236}">
                <a16:creationId xmlns:a16="http://schemas.microsoft.com/office/drawing/2014/main" id="{AF598638-72C1-2A41-9FA7-2CFFEEBE386F}"/>
              </a:ext>
              <a:ext uri="{C183D7F6-B498-43B3-948B-1728B52AA6E4}">
                <adec:decorative xmlns:adec="http://schemas.microsoft.com/office/drawing/2017/decorative" xmlns="" val="1"/>
              </a:ext>
            </a:extLst>
          </p:cNvPr>
          <p:cNvSpPr/>
          <p:nvPr/>
        </p:nvSpPr>
        <p:spPr>
          <a:xfrm>
            <a:off x="4618098" y="1279525"/>
            <a:ext cx="164759" cy="44005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5" name="TextBox 14">
            <a:extLst>
              <a:ext uri="{FF2B5EF4-FFF2-40B4-BE49-F238E27FC236}">
                <a16:creationId xmlns:a16="http://schemas.microsoft.com/office/drawing/2014/main" id="{4FF7FB90-DD34-1041-8092-98C16D0A6A4B}"/>
              </a:ext>
              <a:ext uri="{C183D7F6-B498-43B3-948B-1728B52AA6E4}">
                <adec:decorative xmlns:adec="http://schemas.microsoft.com/office/drawing/2017/decorative" xmlns="" val="1"/>
              </a:ext>
            </a:extLst>
          </p:cNvPr>
          <p:cNvSpPr txBox="1"/>
          <p:nvPr/>
        </p:nvSpPr>
        <p:spPr>
          <a:xfrm>
            <a:off x="457200" y="2916380"/>
            <a:ext cx="3556000" cy="1687898"/>
          </a:xfrm>
          <a:prstGeom prst="rect">
            <a:avLst/>
          </a:prstGeom>
          <a:noFill/>
        </p:spPr>
        <p:txBody>
          <a:bodyPr wrap="square" lIns="91440" tIns="45720" rIns="91440" bIns="45720" rtlCol="0" anchor="t">
            <a:spAutoFit/>
          </a:bodyPr>
          <a:lstStyle/>
          <a:p>
            <a:pPr defTabSz="609585">
              <a:lnSpc>
                <a:spcPct val="130000"/>
              </a:lnSpc>
            </a:pPr>
            <a:r>
              <a:rPr lang="en-US" sz="2400" dirty="0">
                <a:solidFill>
                  <a:srgbClr val="007A96"/>
                </a:solidFill>
                <a:latin typeface="Arial"/>
              </a:rPr>
              <a:t>We’re here for you 24/7</a:t>
            </a:r>
          </a:p>
          <a:p>
            <a:pPr defTabSz="609585">
              <a:lnSpc>
                <a:spcPct val="130000"/>
              </a:lnSpc>
              <a:spcAft>
                <a:spcPts val="1600"/>
              </a:spcAft>
            </a:pPr>
            <a:r>
              <a:rPr lang="en-US" sz="2400" dirty="0">
                <a:solidFill>
                  <a:srgbClr val="007A96"/>
                </a:solidFill>
                <a:latin typeface="Arial"/>
              </a:rPr>
              <a:t>866.735.8195</a:t>
            </a:r>
          </a:p>
          <a:p>
            <a:pPr defTabSz="609585">
              <a:lnSpc>
                <a:spcPct val="130000"/>
              </a:lnSpc>
              <a:spcAft>
                <a:spcPts val="1600"/>
              </a:spcAft>
            </a:pPr>
            <a:r>
              <a:rPr lang="en-US" sz="2400" dirty="0">
                <a:solidFill>
                  <a:srgbClr val="007A96"/>
                </a:solidFill>
                <a:latin typeface="Arial"/>
                <a:hlinkClick r:id="rId4">
                  <a:extLst>
                    <a:ext uri="{A12FA001-AC4F-418D-AE19-62706E023703}">
                      <ahyp:hlinkClr xmlns:ahyp="http://schemas.microsoft.com/office/drawing/2018/hyperlinkcolor" xmlns="" val="tx"/>
                    </a:ext>
                  </a:extLst>
                </a:hlinkClick>
              </a:rPr>
              <a:t>HealthEquity.com/Learn</a:t>
            </a:r>
            <a:endParaRPr lang="en-US" sz="2400" dirty="0">
              <a:solidFill>
                <a:srgbClr val="007A96"/>
              </a:solidFill>
              <a:latin typeface="Arial"/>
              <a:cs typeface="Arial"/>
            </a:endParaRPr>
          </a:p>
        </p:txBody>
      </p:sp>
    </p:spTree>
    <p:extLst>
      <p:ext uri="{BB962C8B-B14F-4D97-AF65-F5344CB8AC3E}">
        <p14:creationId xmlns:p14="http://schemas.microsoft.com/office/powerpoint/2010/main" val="124508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6135A-7EA6-479F-8543-944347B53534}"/>
              </a:ext>
            </a:extLst>
          </p:cNvPr>
          <p:cNvSpPr>
            <a:spLocks noGrp="1"/>
          </p:cNvSpPr>
          <p:nvPr>
            <p:ph type="title"/>
          </p:nvPr>
        </p:nvSpPr>
        <p:spPr>
          <a:xfrm>
            <a:off x="4173051" y="243841"/>
            <a:ext cx="3845899" cy="769441"/>
          </a:xfrm>
        </p:spPr>
        <p:txBody>
          <a:bodyPr/>
          <a:lstStyle/>
          <a:p>
            <a:pPr algn="ctr" defTabSz="914400"/>
            <a:r>
              <a:rPr lang="en-US" sz="3800" b="1" dirty="0">
                <a:noFill/>
              </a:rPr>
              <a:t>Thank You</a:t>
            </a:r>
            <a:endParaRPr lang="en-GB" sz="3800" b="1" dirty="0">
              <a:noFill/>
            </a:endParaRPr>
          </a:p>
        </p:txBody>
      </p:sp>
      <p:pic>
        <p:nvPicPr>
          <p:cNvPr id="3" name="Graphic 2" descr="HealthEquity® logo">
            <a:extLst>
              <a:ext uri="{FF2B5EF4-FFF2-40B4-BE49-F238E27FC236}">
                <a16:creationId xmlns:a16="http://schemas.microsoft.com/office/drawing/2014/main" id="{2F759499-8695-47C6-8B36-6065B756603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391472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50817" y="2100195"/>
            <a:ext cx="3212123" cy="994410"/>
          </a:xfrm>
        </p:spPr>
        <p:txBody>
          <a:bodyPr/>
          <a:lstStyle/>
          <a:p>
            <a:pPr>
              <a:lnSpc>
                <a:spcPts val="6080"/>
              </a:lnSpc>
            </a:pPr>
            <a:r>
              <a:rPr lang="en-US" sz="3800" b="1" dirty="0"/>
              <a:t>Save $1,500+</a:t>
            </a:r>
          </a:p>
        </p:txBody>
      </p:sp>
      <p:sp>
        <p:nvSpPr>
          <p:cNvPr id="2" name="Content Placeholder 1">
            <a:extLst>
              <a:ext uri="{FF2B5EF4-FFF2-40B4-BE49-F238E27FC236}">
                <a16:creationId xmlns:a16="http://schemas.microsoft.com/office/drawing/2014/main" id="{EDC390DB-CB84-496C-978C-DB6748E4920D}"/>
              </a:ext>
            </a:extLst>
          </p:cNvPr>
          <p:cNvSpPr>
            <a:spLocks noGrp="1"/>
          </p:cNvSpPr>
          <p:nvPr>
            <p:ph sz="quarter" idx="10"/>
          </p:nvPr>
        </p:nvSpPr>
        <p:spPr>
          <a:xfrm>
            <a:off x="549771" y="3016625"/>
            <a:ext cx="3909060" cy="1838325"/>
          </a:xfrm>
        </p:spPr>
        <p:txBody>
          <a:bodyPr>
            <a:noAutofit/>
          </a:bodyPr>
          <a:lstStyle/>
          <a:p>
            <a:pPr marL="0" marR="0" lvl="0" indent="0" algn="l" defTabSz="609585" rtl="0" eaLnBrk="1" fontAlgn="auto" latinLnBrk="0" hangingPunct="1">
              <a:lnSpc>
                <a:spcPct val="14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Families with ongoing childcare </a:t>
            </a:r>
            <a:br>
              <a:rPr kumimoji="0" lang="en-US" sz="2000" b="0" i="0" u="none" strike="noStrike" kern="1200" cap="none" spc="0" normalizeH="0" baseline="0" noProof="0" dirty="0">
                <a:ln>
                  <a:noFill/>
                </a:ln>
                <a:solidFill>
                  <a:srgbClr val="626362"/>
                </a:solidFill>
                <a:effectLst/>
                <a:uLnTx/>
                <a:uFillTx/>
                <a:latin typeface="Arial"/>
                <a:ea typeface="+mn-ea"/>
                <a:cs typeface="+mn-cs"/>
              </a:rPr>
            </a:br>
            <a:r>
              <a:rPr kumimoji="0" lang="en-US" sz="2000" b="0" i="0" u="none" strike="noStrike" kern="1200" cap="none" spc="0" normalizeH="0" baseline="0" noProof="0" dirty="0">
                <a:ln>
                  <a:noFill/>
                </a:ln>
                <a:solidFill>
                  <a:srgbClr val="626362"/>
                </a:solidFill>
                <a:effectLst/>
                <a:uLnTx/>
                <a:uFillTx/>
                <a:latin typeface="Arial"/>
                <a:ea typeface="+mn-ea"/>
                <a:cs typeface="+mn-cs"/>
              </a:rPr>
              <a:t>or elder care needs can save $1,500* or more every year on eligible expenses.</a:t>
            </a:r>
          </a:p>
        </p:txBody>
      </p:sp>
      <p:sp>
        <p:nvSpPr>
          <p:cNvPr id="4" name="Content Placeholder 3">
            <a:extLst>
              <a:ext uri="{FF2B5EF4-FFF2-40B4-BE49-F238E27FC236}">
                <a16:creationId xmlns:a16="http://schemas.microsoft.com/office/drawing/2014/main" id="{CD17CB02-E067-44B9-9B1F-A5429CC202E5}"/>
              </a:ext>
            </a:extLst>
          </p:cNvPr>
          <p:cNvSpPr>
            <a:spLocks noGrp="1"/>
          </p:cNvSpPr>
          <p:nvPr>
            <p:ph sz="quarter" idx="11"/>
          </p:nvPr>
        </p:nvSpPr>
        <p:spPr>
          <a:xfrm>
            <a:off x="579438" y="5999720"/>
            <a:ext cx="3072995" cy="738664"/>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0" noProof="0" dirty="0">
                <a:ln>
                  <a:noFill/>
                </a:ln>
                <a:solidFill>
                  <a:srgbClr val="6C6C6C"/>
                </a:solidFill>
                <a:effectLst/>
                <a:uLnTx/>
                <a:uFillTx/>
                <a:latin typeface="Arial" panose="020B0604020202020204" pitchFamily="34" charset="0"/>
                <a:ea typeface="+mn-ea"/>
                <a:cs typeface="Arial" panose="020B0604020202020204" pitchFamily="34" charset="0"/>
              </a:rPr>
              <a:t>*The example used is for illustrative purposes only; actual savings may vary. Estimated savings are based on an assumed combined federal and state income tax bracket of 30%. Actual savings will depend on your taxable income and tax status.</a:t>
            </a:r>
          </a:p>
        </p:txBody>
      </p:sp>
      <p:pic>
        <p:nvPicPr>
          <p:cNvPr id="13" name="Picture 2" descr="A man and a woman each with a kid on their lap enjoying the moment.">
            <a:extLst>
              <a:ext uri="{FF2B5EF4-FFF2-40B4-BE49-F238E27FC236}">
                <a16:creationId xmlns:a16="http://schemas.microsoft.com/office/drawing/2014/main" id="{4994057A-4FA7-1A48-968B-7CCD1E23622D}"/>
              </a:ext>
              <a:ext uri="{C183D7F6-B498-43B3-948B-1728B52AA6E4}">
                <adec:decorative xmlns:adec="http://schemas.microsoft.com/office/drawing/2017/decorative" xmlns="" val="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57700" y="0"/>
            <a:ext cx="7734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C19C8CB-4F1B-455F-82A0-D1C5EAC858E4}"/>
              </a:ext>
              <a:ext uri="{C183D7F6-B498-43B3-948B-1728B52AA6E4}">
                <adec:decorative xmlns:adec="http://schemas.microsoft.com/office/drawing/2017/decorative" xmlns="" val="1"/>
              </a:ext>
            </a:extLst>
          </p:cNvPr>
          <p:cNvSpPr/>
          <p:nvPr/>
        </p:nvSpPr>
        <p:spPr>
          <a:xfrm>
            <a:off x="4339988" y="1562491"/>
            <a:ext cx="576826" cy="37330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
        <p:nvSpPr>
          <p:cNvPr id="19" name="Rectangle 18">
            <a:extLst>
              <a:ext uri="{FF2B5EF4-FFF2-40B4-BE49-F238E27FC236}">
                <a16:creationId xmlns:a16="http://schemas.microsoft.com/office/drawing/2014/main" id="{CB9B9379-FB7D-4A94-B5F1-F86399D3AA65}"/>
              </a:ext>
              <a:ext uri="{C183D7F6-B498-43B3-948B-1728B52AA6E4}">
                <adec:decorative xmlns:adec="http://schemas.microsoft.com/office/drawing/2017/decorative" xmlns="" val="1"/>
              </a:ext>
            </a:extLst>
          </p:cNvPr>
          <p:cNvSpPr/>
          <p:nvPr/>
        </p:nvSpPr>
        <p:spPr>
          <a:xfrm>
            <a:off x="4801940" y="1562491"/>
            <a:ext cx="164759" cy="37330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00AAC6"/>
              </a:solidFill>
              <a:latin typeface="Arial" panose="020B0604020202020204" pitchFamily="34" charset="0"/>
            </a:endParaRPr>
          </a:p>
        </p:txBody>
      </p:sp>
    </p:spTree>
    <p:extLst>
      <p:ext uri="{BB962C8B-B14F-4D97-AF65-F5344CB8AC3E}">
        <p14:creationId xmlns:p14="http://schemas.microsoft.com/office/powerpoint/2010/main" val="138207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4848" y="271136"/>
            <a:ext cx="10972800" cy="759119"/>
          </a:xfrm>
        </p:spPr>
        <p:txBody>
          <a:bodyPr>
            <a:noAutofit/>
          </a:bodyPr>
          <a:lstStyle/>
          <a:p>
            <a:pPr>
              <a:lnSpc>
                <a:spcPts val="6080"/>
              </a:lnSpc>
            </a:pPr>
            <a:r>
              <a:rPr lang="en-US" sz="3800" b="1" dirty="0"/>
              <a:t>Why choose a Dependent Care FSA?</a:t>
            </a:r>
          </a:p>
        </p:txBody>
      </p:sp>
      <p:sp>
        <p:nvSpPr>
          <p:cNvPr id="2" name="Content Placeholder 1">
            <a:extLst>
              <a:ext uri="{FF2B5EF4-FFF2-40B4-BE49-F238E27FC236}">
                <a16:creationId xmlns:a16="http://schemas.microsoft.com/office/drawing/2014/main" id="{2F5C7732-B58E-4073-BC7C-94CC8BE9C2E4}"/>
              </a:ext>
            </a:extLst>
          </p:cNvPr>
          <p:cNvSpPr>
            <a:spLocks noGrp="1"/>
          </p:cNvSpPr>
          <p:nvPr>
            <p:ph sz="quarter" idx="10"/>
          </p:nvPr>
        </p:nvSpPr>
        <p:spPr>
          <a:xfrm>
            <a:off x="653171" y="1509160"/>
            <a:ext cx="1025137" cy="855209"/>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19" name="Straight Connector 18">
            <a:extLst>
              <a:ext uri="{FF2B5EF4-FFF2-40B4-BE49-F238E27FC236}">
                <a16:creationId xmlns:a16="http://schemas.microsoft.com/office/drawing/2014/main" id="{48F99EF9-14B8-0A4D-B81B-41A3E62A11A9}"/>
              </a:ext>
              <a:ext uri="{C183D7F6-B498-43B3-948B-1728B52AA6E4}">
                <adec:decorative xmlns:adec="http://schemas.microsoft.com/office/drawing/2017/decorative" xmlns="" val="1"/>
              </a:ext>
            </a:extLst>
          </p:cNvPr>
          <p:cNvCxnSpPr>
            <a:cxnSpLocks/>
          </p:cNvCxnSpPr>
          <p:nvPr/>
        </p:nvCxnSpPr>
        <p:spPr>
          <a:xfrm>
            <a:off x="1247223" y="1747548"/>
            <a:ext cx="0" cy="343912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5FA2F1AB-DD7C-4225-A412-7C1D21E32DB1}"/>
              </a:ext>
            </a:extLst>
          </p:cNvPr>
          <p:cNvSpPr>
            <a:spLocks noGrp="1"/>
          </p:cNvSpPr>
          <p:nvPr>
            <p:ph sz="quarter" idx="11"/>
          </p:nvPr>
        </p:nvSpPr>
        <p:spPr>
          <a:xfrm>
            <a:off x="1509223" y="1647938"/>
            <a:ext cx="2145283" cy="3731347"/>
          </a:xfrm>
        </p:spPr>
        <p:txBody>
          <a:bodyPr>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Significant </a:t>
            </a:r>
            <a:br>
              <a:rPr kumimoji="0" lang="en-US" sz="2400" b="0" i="0" u="none" strike="noStrike" kern="1200" cap="none" spc="0" normalizeH="0" baseline="0" noProof="0" dirty="0">
                <a:ln>
                  <a:noFill/>
                </a:ln>
                <a:solidFill>
                  <a:srgbClr val="007A96"/>
                </a:solidFill>
                <a:effectLst/>
                <a:uLnTx/>
                <a:uFillTx/>
                <a:latin typeface="Arial"/>
                <a:ea typeface="+mn-ea"/>
                <a:cs typeface="+mn-cs"/>
              </a:rPr>
            </a:br>
            <a:r>
              <a:rPr kumimoji="0" lang="en-US" sz="2400" b="0" i="0" u="none" strike="noStrike" kern="1200" cap="none" spc="0" normalizeH="0" baseline="0" noProof="0" dirty="0">
                <a:ln>
                  <a:noFill/>
                </a:ln>
                <a:solidFill>
                  <a:srgbClr val="007A96"/>
                </a:solidFill>
                <a:effectLst/>
                <a:uLnTx/>
                <a:uFillTx/>
                <a:latin typeface="Arial"/>
                <a:ea typeface="+mn-ea"/>
                <a:cs typeface="+mn-cs"/>
              </a:rPr>
              <a:t>tax savings</a:t>
            </a:r>
          </a:p>
          <a:p>
            <a:pPr marL="0" marR="0" lvl="0" indent="0" algn="l" defTabSz="914400" rtl="0" eaLnBrk="1" fontAlgn="auto" latinLnBrk="0" hangingPunct="1">
              <a:lnSpc>
                <a:spcPct val="130000"/>
              </a:lnSpc>
              <a:spcBef>
                <a:spcPts val="0"/>
              </a:spcBef>
              <a:spcAft>
                <a:spcPts val="30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Since each dollar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you contribute to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your DCFSA is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tax-deductible</a:t>
            </a:r>
            <a:r>
              <a:rPr kumimoji="0" lang="en-US" sz="1700" b="0" i="0" u="none" strike="noStrike" kern="1200" cap="none" spc="0" normalizeH="0" baseline="30000" noProof="0" dirty="0">
                <a:ln>
                  <a:noFill/>
                </a:ln>
                <a:solidFill>
                  <a:srgbClr val="626362"/>
                </a:solidFill>
                <a:effectLst/>
                <a:uLnTx/>
                <a:uFillTx/>
                <a:latin typeface="Arial"/>
                <a:ea typeface="+mn-ea"/>
                <a:cs typeface="+mn-cs"/>
              </a:rPr>
              <a:t>1</a:t>
            </a:r>
            <a:r>
              <a:rPr kumimoji="0" lang="en-US" sz="1700" b="0" i="0" u="none" strike="noStrike" kern="1200" cap="none" spc="0" normalizeH="0" baseline="0" noProof="0" dirty="0">
                <a:ln>
                  <a:noFill/>
                </a:ln>
                <a:solidFill>
                  <a:srgbClr val="626362"/>
                </a:solidFill>
                <a:effectLst/>
                <a:uLnTx/>
                <a:uFillTx/>
                <a:latin typeface="Arial"/>
                <a:ea typeface="+mn-ea"/>
                <a:cs typeface="+mn-cs"/>
              </a:rPr>
              <a:t>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you could potentially save $1500 on eligible medical expenses.</a:t>
            </a:r>
            <a:r>
              <a:rPr kumimoji="0" lang="en-US" sz="1700" b="0" i="0" u="none" strike="noStrike" kern="1200" cap="none" spc="0" normalizeH="0" baseline="30000" noProof="0" dirty="0">
                <a:ln>
                  <a:noFill/>
                </a:ln>
                <a:solidFill>
                  <a:srgbClr val="626362"/>
                </a:solidFill>
                <a:effectLst/>
                <a:uLnTx/>
                <a:uFillTx/>
                <a:latin typeface="Arial"/>
                <a:ea typeface="+mn-ea"/>
                <a:cs typeface="+mn-cs"/>
              </a:rPr>
              <a:t>2</a:t>
            </a:r>
            <a:endParaRPr kumimoji="0" lang="en-US" sz="1700" b="0" i="0" u="none" strike="noStrike" kern="1200" cap="none" spc="0" normalizeH="0" baseline="0" noProof="0" dirty="0">
              <a:ln>
                <a:noFill/>
              </a:ln>
              <a:solidFill>
                <a:srgbClr val="626362"/>
              </a:solidFill>
              <a:effectLst/>
              <a:uLnTx/>
              <a:uFillTx/>
              <a:latin typeface="Arial"/>
              <a:ea typeface="+mn-ea"/>
              <a:cs typeface="+mn-cs"/>
            </a:endParaRPr>
          </a:p>
        </p:txBody>
      </p:sp>
      <p:sp>
        <p:nvSpPr>
          <p:cNvPr id="5" name="Content Placeholder 4">
            <a:extLst>
              <a:ext uri="{FF2B5EF4-FFF2-40B4-BE49-F238E27FC236}">
                <a16:creationId xmlns:a16="http://schemas.microsoft.com/office/drawing/2014/main" id="{3B1EAC71-B1F1-42BF-B4C8-28616D58D936}"/>
              </a:ext>
            </a:extLst>
          </p:cNvPr>
          <p:cNvSpPr>
            <a:spLocks noGrp="1"/>
          </p:cNvSpPr>
          <p:nvPr>
            <p:ph sz="quarter" idx="12"/>
          </p:nvPr>
        </p:nvSpPr>
        <p:spPr>
          <a:xfrm>
            <a:off x="4136443" y="1517829"/>
            <a:ext cx="1286495" cy="863600"/>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50" name="Straight Connector 49">
            <a:extLst>
              <a:ext uri="{FF2B5EF4-FFF2-40B4-BE49-F238E27FC236}">
                <a16:creationId xmlns:a16="http://schemas.microsoft.com/office/drawing/2014/main" id="{18463E6F-E5E7-EA4E-8C52-AECCC0EEC5A3}"/>
              </a:ext>
              <a:ext uri="{C183D7F6-B498-43B3-948B-1728B52AA6E4}">
                <adec:decorative xmlns:adec="http://schemas.microsoft.com/office/drawing/2017/decorative" xmlns="" val="1"/>
              </a:ext>
            </a:extLst>
          </p:cNvPr>
          <p:cNvCxnSpPr>
            <a:cxnSpLocks/>
          </p:cNvCxnSpPr>
          <p:nvPr/>
        </p:nvCxnSpPr>
        <p:spPr>
          <a:xfrm>
            <a:off x="4868366" y="1724806"/>
            <a:ext cx="0" cy="3461865"/>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a:extLst>
              <a:ext uri="{FF2B5EF4-FFF2-40B4-BE49-F238E27FC236}">
                <a16:creationId xmlns:a16="http://schemas.microsoft.com/office/drawing/2014/main" id="{902863B7-597E-4717-A04F-DCDE74FF4DF4}"/>
              </a:ext>
            </a:extLst>
          </p:cNvPr>
          <p:cNvSpPr>
            <a:spLocks noGrp="1"/>
          </p:cNvSpPr>
          <p:nvPr>
            <p:ph sz="quarter" idx="13"/>
          </p:nvPr>
        </p:nvSpPr>
        <p:spPr>
          <a:xfrm>
            <a:off x="5131059" y="1636370"/>
            <a:ext cx="2647845" cy="4071488"/>
          </a:xfrm>
        </p:spPr>
        <p:txBody>
          <a:bodyPr>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Combine </a:t>
            </a:r>
            <a:br>
              <a:rPr kumimoji="0" lang="en-US" sz="2400" b="0" i="0" u="none" strike="noStrike" kern="1200" cap="none" spc="0" normalizeH="0" baseline="0" noProof="0" dirty="0">
                <a:ln>
                  <a:noFill/>
                </a:ln>
                <a:solidFill>
                  <a:srgbClr val="007A96"/>
                </a:solidFill>
                <a:effectLst/>
                <a:uLnTx/>
                <a:uFillTx/>
                <a:latin typeface="Arial"/>
                <a:ea typeface="+mn-ea"/>
                <a:cs typeface="+mn-cs"/>
              </a:rPr>
            </a:br>
            <a:r>
              <a:rPr kumimoji="0" lang="en-US" sz="2400" b="0" i="0" u="none" strike="noStrike" kern="1200" cap="none" spc="0" normalizeH="0" baseline="0" noProof="0" dirty="0">
                <a:ln>
                  <a:noFill/>
                </a:ln>
                <a:solidFill>
                  <a:srgbClr val="007A96"/>
                </a:solidFill>
                <a:effectLst/>
                <a:uLnTx/>
                <a:uFillTx/>
                <a:latin typeface="Arial"/>
                <a:ea typeface="+mn-ea"/>
                <a:cs typeface="+mn-cs"/>
              </a:rPr>
              <a:t>with an HSA</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Pairing a DCFSA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with a health savings account (HSA) allows you to maximize your pre-tax HSA contributions and contribute additional pre-tax dollars to your DCFSA.</a:t>
            </a:r>
          </a:p>
        </p:txBody>
      </p:sp>
      <p:sp>
        <p:nvSpPr>
          <p:cNvPr id="7" name="Content Placeholder 6">
            <a:extLst>
              <a:ext uri="{FF2B5EF4-FFF2-40B4-BE49-F238E27FC236}">
                <a16:creationId xmlns:a16="http://schemas.microsoft.com/office/drawing/2014/main" id="{4D12C4D0-BA45-4B55-B334-36632468065C}"/>
              </a:ext>
            </a:extLst>
          </p:cNvPr>
          <p:cNvSpPr>
            <a:spLocks noGrp="1"/>
          </p:cNvSpPr>
          <p:nvPr>
            <p:ph sz="quarter" idx="14"/>
          </p:nvPr>
        </p:nvSpPr>
        <p:spPr>
          <a:xfrm>
            <a:off x="8221941" y="1438296"/>
            <a:ext cx="1086096" cy="922345"/>
          </a:xfrm>
        </p:spPr>
        <p:txBody>
          <a:bodyPr>
            <a:noAutofit/>
          </a:bodyPr>
          <a:lstStyle/>
          <a:p>
            <a:pPr marL="1143000" marR="0" lvl="0" indent="-1143000" algn="ctr"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 </a:t>
            </a:r>
          </a:p>
        </p:txBody>
      </p:sp>
      <p:cxnSp>
        <p:nvCxnSpPr>
          <p:cNvPr id="46" name="Straight Connector 45">
            <a:extLst>
              <a:ext uri="{FF2B5EF4-FFF2-40B4-BE49-F238E27FC236}">
                <a16:creationId xmlns:a16="http://schemas.microsoft.com/office/drawing/2014/main" id="{19149C7C-AC67-D242-A733-7E0563573675}"/>
              </a:ext>
              <a:ext uri="{C183D7F6-B498-43B3-948B-1728B52AA6E4}">
                <adec:decorative xmlns:adec="http://schemas.microsoft.com/office/drawing/2017/decorative" xmlns="" val="1"/>
              </a:ext>
            </a:extLst>
          </p:cNvPr>
          <p:cNvCxnSpPr>
            <a:cxnSpLocks/>
          </p:cNvCxnSpPr>
          <p:nvPr/>
        </p:nvCxnSpPr>
        <p:spPr>
          <a:xfrm>
            <a:off x="8849751" y="1643363"/>
            <a:ext cx="0" cy="3543307"/>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9D024C5E-E85F-45B3-AB65-9A142BA40C4D}"/>
              </a:ext>
            </a:extLst>
          </p:cNvPr>
          <p:cNvSpPr>
            <a:spLocks noGrp="1"/>
          </p:cNvSpPr>
          <p:nvPr>
            <p:ph sz="quarter" idx="15"/>
          </p:nvPr>
        </p:nvSpPr>
        <p:spPr>
          <a:xfrm>
            <a:off x="9111092" y="1564175"/>
            <a:ext cx="2421032" cy="3679226"/>
          </a:xfrm>
        </p:spPr>
        <p:txBody>
          <a:bodyPr>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Cover more than you think </a:t>
            </a:r>
          </a:p>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Use DCFSA dollars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to cover a wide variety of eligible dependent care expenses,</a:t>
            </a:r>
            <a:r>
              <a:rPr kumimoji="0" lang="en-US" sz="1700" b="0" i="0" u="none" strike="noStrike" kern="1200" cap="none" spc="0" normalizeH="0" baseline="30000" noProof="0" dirty="0">
                <a:ln>
                  <a:noFill/>
                </a:ln>
                <a:solidFill>
                  <a:srgbClr val="626362"/>
                </a:solidFill>
                <a:effectLst/>
                <a:uLnTx/>
                <a:uFillTx/>
                <a:latin typeface="Arial"/>
                <a:ea typeface="+mn-ea"/>
                <a:cs typeface="+mn-cs"/>
              </a:rPr>
              <a:t>3</a:t>
            </a:r>
            <a:r>
              <a:rPr kumimoji="0" lang="en-US" sz="1700" b="0" i="0" u="none" strike="noStrike" kern="1200" cap="none" spc="0" normalizeH="0" baseline="0" noProof="0" dirty="0">
                <a:ln>
                  <a:noFill/>
                </a:ln>
                <a:solidFill>
                  <a:srgbClr val="626362"/>
                </a:solidFill>
                <a:effectLst/>
                <a:uLnTx/>
                <a:uFillTx/>
                <a:latin typeface="Arial"/>
                <a:ea typeface="+mn-ea"/>
                <a:cs typeface="+mn-cs"/>
              </a:rPr>
              <a:t> including: daycare, nursery school, and preschool; summer day camp; before or afterschool programs; elder daycare.</a:t>
            </a:r>
          </a:p>
        </p:txBody>
      </p:sp>
      <p:sp>
        <p:nvSpPr>
          <p:cNvPr id="9" name="Content Placeholder 8">
            <a:extLst>
              <a:ext uri="{FF2B5EF4-FFF2-40B4-BE49-F238E27FC236}">
                <a16:creationId xmlns:a16="http://schemas.microsoft.com/office/drawing/2014/main" id="{3BEB85F5-12DC-43C1-AAD1-EEC121540739}"/>
              </a:ext>
            </a:extLst>
          </p:cNvPr>
          <p:cNvSpPr>
            <a:spLocks noGrp="1"/>
          </p:cNvSpPr>
          <p:nvPr>
            <p:ph sz="quarter" idx="16"/>
          </p:nvPr>
        </p:nvSpPr>
        <p:spPr>
          <a:xfrm>
            <a:off x="420458" y="6102779"/>
            <a:ext cx="11362568" cy="649452"/>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FSAs are never taxed at a federal income tax level when used appropriately for qualified medical expenses. Also, most states recognize FSA funds as tax-deductible with very few exceptions. Please consult a tax advisor regarding your state’s specific rules. </a:t>
            </a:r>
            <a:r>
              <a:rPr kumimoji="0" lang="en-US" sz="800" b="0" i="0" u="none" strike="noStrike" kern="1200" cap="none" spc="0" normalizeH="0" baseline="0" noProof="0" dirty="0">
                <a:ln>
                  <a:noFill/>
                </a:ln>
                <a:solidFill>
                  <a:srgbClr val="626362"/>
                </a:solidFill>
                <a:effectLst/>
                <a:uLnTx/>
                <a:uFillTx/>
                <a:latin typeface="Arial"/>
                <a:ea typeface="+mn-ea"/>
                <a:cs typeface="+mn-cs"/>
              </a:rPr>
              <a:t>Estimated savings are based on an assumed combined federal and state income tax bracket of 30%. Actual savings will depend on your taxable income and tax status. </a:t>
            </a:r>
            <a:r>
              <a:rPr kumimoji="0" lang="en-US" sz="8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a:t>
            </a:r>
            <a:r>
              <a:rPr kumimoji="0" lang="en-US" sz="800" b="0" i="0" u="none" strike="noStrike" kern="1200" cap="none" spc="400" normalizeH="0" noProof="0" dirty="0">
                <a:ln>
                  <a:noFill/>
                </a:ln>
                <a:solidFill>
                  <a:srgbClr val="626362"/>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2</a:t>
            </a:r>
            <a:r>
              <a:rPr kumimoji="0" lang="en-US" sz="8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 Estimate for illustrative purposes only |</a:t>
            </a:r>
            <a:r>
              <a:rPr kumimoji="0" lang="en-US" sz="800" b="0" i="0" u="none" strike="noStrike" kern="1200" cap="none" spc="400" normalizeH="0" noProof="0" dirty="0">
                <a:ln>
                  <a:noFill/>
                </a:ln>
                <a:solidFill>
                  <a:srgbClr val="626362"/>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30000" noProof="0" dirty="0">
                <a:ln>
                  <a:noFill/>
                </a:ln>
                <a:solidFill>
                  <a:srgbClr val="626362"/>
                </a:solidFill>
                <a:effectLst/>
                <a:uLnTx/>
                <a:uFillTx/>
                <a:latin typeface="Arial" panose="020B0604020202020204" pitchFamily="34" charset="0"/>
                <a:ea typeface="+mn-ea"/>
                <a:cs typeface="Arial" panose="020B0604020202020204" pitchFamily="34" charset="0"/>
              </a:rPr>
              <a:t>3</a:t>
            </a:r>
            <a:r>
              <a:rPr kumimoji="0" lang="en-US" sz="8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Eligible expenses may vary by plan design. Your employer determines which expenses are eligible for reimbursement. Please review plan documents carefully and consult your benefits team for a full list of eligible expenses. It is the member’s responsibility to ensure eligibility requirements as well as if they are eligible for the expenses submitted. </a:t>
            </a:r>
          </a:p>
        </p:txBody>
      </p:sp>
    </p:spTree>
    <p:extLst>
      <p:ext uri="{BB962C8B-B14F-4D97-AF65-F5344CB8AC3E}">
        <p14:creationId xmlns:p14="http://schemas.microsoft.com/office/powerpoint/2010/main" val="34038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4799-6844-43E4-8A10-7D7535E77258}"/>
              </a:ext>
            </a:extLst>
          </p:cNvPr>
          <p:cNvSpPr>
            <a:spLocks noGrp="1"/>
          </p:cNvSpPr>
          <p:nvPr>
            <p:ph type="title"/>
          </p:nvPr>
        </p:nvSpPr>
        <p:spPr>
          <a:xfrm>
            <a:off x="792845" y="303643"/>
            <a:ext cx="10972800" cy="769441"/>
          </a:xfrm>
        </p:spPr>
        <p:txBody>
          <a:bodyPr/>
          <a:lstStyle/>
          <a:p>
            <a:pPr marL="0" marR="0" lvl="0" indent="0" defTabSz="609585" rtl="0" eaLnBrk="1" fontAlgn="auto" latinLnBrk="0" hangingPunct="1">
              <a:lnSpc>
                <a:spcPct val="100000"/>
              </a:lnSpc>
              <a:spcBef>
                <a:spcPct val="0"/>
              </a:spcBef>
              <a:spcAft>
                <a:spcPts val="0"/>
              </a:spcAft>
              <a:tabLst/>
              <a:defRPr/>
            </a:pPr>
            <a:r>
              <a:rPr kumimoji="0" lang="en-US" sz="3800" b="1" i="0" u="none" strike="noStrike" kern="1200" cap="none" spc="0" normalizeH="0" baseline="0" noProof="0" dirty="0">
                <a:ln>
                  <a:noFill/>
                </a:ln>
                <a:solidFill>
                  <a:srgbClr val="592C82"/>
                </a:solidFill>
                <a:effectLst/>
                <a:uLnTx/>
                <a:uFillTx/>
                <a:latin typeface="Arial"/>
                <a:ea typeface="+mn-ea"/>
                <a:cs typeface="+mn-cs"/>
              </a:rPr>
              <a:t>The more you contribute – the more you save</a:t>
            </a:r>
            <a:endParaRPr lang="en-GB" dirty="0"/>
          </a:p>
        </p:txBody>
      </p:sp>
      <p:sp>
        <p:nvSpPr>
          <p:cNvPr id="3" name="Content Placeholder 2">
            <a:extLst>
              <a:ext uri="{FF2B5EF4-FFF2-40B4-BE49-F238E27FC236}">
                <a16:creationId xmlns:a16="http://schemas.microsoft.com/office/drawing/2014/main" id="{AAB0D772-C0E9-4866-A74F-1EF2CE30755B}"/>
              </a:ext>
            </a:extLst>
          </p:cNvPr>
          <p:cNvSpPr>
            <a:spLocks noGrp="1"/>
          </p:cNvSpPr>
          <p:nvPr>
            <p:ph sz="quarter" idx="10"/>
          </p:nvPr>
        </p:nvSpPr>
        <p:spPr>
          <a:xfrm>
            <a:off x="3011615" y="1554349"/>
            <a:ext cx="5863544" cy="507332"/>
          </a:xfrm>
        </p:spPr>
        <p:txBody>
          <a:bodyPr>
            <a:noAutofit/>
          </a:body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Internal Revenue Service Contribution Limits</a:t>
            </a:r>
          </a:p>
        </p:txBody>
      </p:sp>
      <p:graphicFrame>
        <p:nvGraphicFramePr>
          <p:cNvPr id="6" name="Table 5">
            <a:extLst>
              <a:ext uri="{FF2B5EF4-FFF2-40B4-BE49-F238E27FC236}">
                <a16:creationId xmlns:a16="http://schemas.microsoft.com/office/drawing/2014/main" id="{8112C16E-F105-5940-8597-E0154C4E37BB}"/>
              </a:ext>
            </a:extLst>
          </p:cNvPr>
          <p:cNvGraphicFramePr>
            <a:graphicFrameLocks noGrp="1"/>
          </p:cNvGraphicFramePr>
          <p:nvPr>
            <p:extLst>
              <p:ext uri="{D42A27DB-BD31-4B8C-83A1-F6EECF244321}">
                <p14:modId xmlns:p14="http://schemas.microsoft.com/office/powerpoint/2010/main" val="2445014080"/>
              </p:ext>
            </p:extLst>
          </p:nvPr>
        </p:nvGraphicFramePr>
        <p:xfrm>
          <a:off x="2177144" y="2073586"/>
          <a:ext cx="7721600" cy="3307080"/>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1965431758"/>
                    </a:ext>
                  </a:extLst>
                </a:gridCol>
                <a:gridCol w="3860800">
                  <a:extLst>
                    <a:ext uri="{9D8B030D-6E8A-4147-A177-3AD203B41FA5}">
                      <a16:colId xmlns:a16="http://schemas.microsoft.com/office/drawing/2014/main" val="766925907"/>
                    </a:ext>
                  </a:extLst>
                </a:gridCol>
              </a:tblGrid>
              <a:tr h="772160">
                <a:tc>
                  <a:txBody>
                    <a:bodyPr/>
                    <a:lstStyle/>
                    <a:p>
                      <a:r>
                        <a:rPr lang="en-US" sz="1900" b="0" i="0" dirty="0">
                          <a:latin typeface="Arial" panose="020B0604020202020204" pitchFamily="34" charset="0"/>
                        </a:rPr>
                        <a:t>Contribution</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r>
                        <a:rPr lang="en-US" sz="1900" b="0" i="0" dirty="0">
                          <a:latin typeface="Arial" panose="020B0604020202020204" pitchFamily="34" charset="0"/>
                        </a:rPr>
                        <a:t>Tax savings*</a:t>
                      </a:r>
                    </a:p>
                  </a:txBody>
                  <a:tcPr marL="243840" marR="243840" marT="243840" marB="24384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1259840">
                <a:tc>
                  <a:txBody>
                    <a:bodyPr/>
                    <a:lstStyle/>
                    <a:p>
                      <a:r>
                        <a:rPr lang="en-US" sz="1900" b="0" i="0" dirty="0">
                          <a:latin typeface="Arial" panose="020B0604020202020204" pitchFamily="34" charset="0"/>
                        </a:rPr>
                        <a:t>Single or Filing Separately</a:t>
                      </a:r>
                    </a:p>
                    <a:p>
                      <a:r>
                        <a:rPr lang="en-US" sz="3200" b="0" i="0" dirty="0">
                          <a:latin typeface="Arial" panose="020B0604020202020204" pitchFamily="34" charset="0"/>
                        </a:rPr>
                        <a:t>$2,500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0" i="0" dirty="0">
                          <a:latin typeface="Arial" panose="020B0604020202020204" pitchFamily="34" charset="0"/>
                        </a:rPr>
                        <a:t>$750</a:t>
                      </a:r>
                    </a:p>
                  </a:txBody>
                  <a:tcPr marL="243840" marR="243840" marT="243840" marB="2438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863019990"/>
                  </a:ext>
                </a:extLst>
              </a:tr>
              <a:tr h="1259840">
                <a:tc>
                  <a:txBody>
                    <a:bodyPr/>
                    <a:lstStyle/>
                    <a:p>
                      <a:r>
                        <a:rPr lang="en-US" sz="1900" b="0" i="0" dirty="0">
                          <a:latin typeface="Arial" panose="020B0604020202020204" pitchFamily="34" charset="0"/>
                        </a:rPr>
                        <a:t>Married and Filing Jointly</a:t>
                      </a:r>
                    </a:p>
                    <a:p>
                      <a:r>
                        <a:rPr lang="en-US" sz="3200" b="0" i="0" dirty="0">
                          <a:latin typeface="Arial" panose="020B0604020202020204" pitchFamily="34" charset="0"/>
                        </a:rPr>
                        <a:t>$5,000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3200" b="0" i="0" dirty="0">
                          <a:latin typeface="Arial" panose="020B0604020202020204" pitchFamily="34" charset="0"/>
                        </a:rPr>
                        <a:t>$1,500</a:t>
                      </a:r>
                    </a:p>
                  </a:txBody>
                  <a:tcPr marL="243840" marR="243840" marT="243840" marB="2438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93459339"/>
                  </a:ext>
                </a:extLst>
              </a:tr>
            </a:tbl>
          </a:graphicData>
        </a:graphic>
      </p:graphicFrame>
      <p:sp>
        <p:nvSpPr>
          <p:cNvPr id="4" name="Content Placeholder 3">
            <a:extLst>
              <a:ext uri="{FF2B5EF4-FFF2-40B4-BE49-F238E27FC236}">
                <a16:creationId xmlns:a16="http://schemas.microsoft.com/office/drawing/2014/main" id="{F47B9583-B31A-486A-9257-1278A3B7FD05}"/>
              </a:ext>
            </a:extLst>
          </p:cNvPr>
          <p:cNvSpPr>
            <a:spLocks noGrp="1"/>
          </p:cNvSpPr>
          <p:nvPr>
            <p:ph sz="quarter" idx="11"/>
          </p:nvPr>
        </p:nvSpPr>
        <p:spPr>
          <a:xfrm>
            <a:off x="2177144" y="5764474"/>
            <a:ext cx="7936099" cy="47153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626362"/>
                </a:solidFill>
                <a:effectLst/>
                <a:uLnTx/>
                <a:uFillTx/>
                <a:latin typeface="Arial"/>
                <a:ea typeface="+mn-ea"/>
                <a:cs typeface="+mn-cs"/>
              </a:rPr>
              <a:t>*Estimated savings are based on an assumed combined federal and state income tax bracket of 30%. Actual savings will depend on your taxable income and tax status. </a:t>
            </a:r>
            <a:endParaRPr kumimoji="0" lang="en-US"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95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3697A0-9504-409D-963D-D3A291CC5007}"/>
              </a:ext>
            </a:extLst>
          </p:cNvPr>
          <p:cNvSpPr>
            <a:spLocks noGrp="1"/>
          </p:cNvSpPr>
          <p:nvPr>
            <p:ph type="title"/>
          </p:nvPr>
        </p:nvSpPr>
        <p:spPr>
          <a:xfrm>
            <a:off x="550587" y="2272196"/>
            <a:ext cx="4989258" cy="2765766"/>
          </a:xfrm>
        </p:spPr>
        <p:txBody>
          <a:bodyPr/>
          <a:lstStyle/>
          <a:p>
            <a:pPr marL="0" marR="0" lvl="0" indent="0" defTabSz="914400" rtl="0" eaLnBrk="1" fontAlgn="auto" latinLnBrk="0" hangingPunct="1">
              <a:lnSpc>
                <a:spcPct val="130000"/>
              </a:lnSpc>
              <a:spcBef>
                <a:spcPts val="0"/>
              </a:spcBef>
              <a:spcAft>
                <a:spcPts val="0"/>
              </a:spcAft>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Which of the following are potentially eligible DCFSA eligible?</a:t>
            </a:r>
            <a:endParaRPr lang="en-GB" dirty="0"/>
          </a:p>
        </p:txBody>
      </p:sp>
      <p:sp>
        <p:nvSpPr>
          <p:cNvPr id="4" name="Oval 3">
            <a:extLst>
              <a:ext uri="{FF2B5EF4-FFF2-40B4-BE49-F238E27FC236}">
                <a16:creationId xmlns:a16="http://schemas.microsoft.com/office/drawing/2014/main" id="{1D0B2FF5-B075-4087-8068-EE4E3E583D29}"/>
              </a:ext>
              <a:ext uri="{C183D7F6-B498-43B3-948B-1728B52AA6E4}">
                <adec:decorative xmlns:adec="http://schemas.microsoft.com/office/drawing/2017/decorative" xmlns="" val="1"/>
              </a:ext>
            </a:extLst>
          </p:cNvPr>
          <p:cNvSpPr/>
          <p:nvPr/>
        </p:nvSpPr>
        <p:spPr>
          <a:xfrm>
            <a:off x="542822" y="1470924"/>
            <a:ext cx="724911"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200" b="1">
                <a:solidFill>
                  <a:schemeClr val="bg1"/>
                </a:solidFill>
                <a:latin typeface="Arial" panose="020B0604020202020204" pitchFamily="34" charset="0"/>
                <a:cs typeface="Arial" panose="020B0604020202020204" pitchFamily="34" charset="0"/>
              </a:rPr>
              <a:t>?</a:t>
            </a:r>
          </a:p>
        </p:txBody>
      </p:sp>
      <p:sp>
        <p:nvSpPr>
          <p:cNvPr id="7" name="Content Placeholder 6">
            <a:extLst>
              <a:ext uri="{FF2B5EF4-FFF2-40B4-BE49-F238E27FC236}">
                <a16:creationId xmlns:a16="http://schemas.microsoft.com/office/drawing/2014/main" id="{3E2CCEF7-7AF8-4A0A-90C8-56B872C6EC3C}"/>
              </a:ext>
            </a:extLst>
          </p:cNvPr>
          <p:cNvSpPr>
            <a:spLocks noGrp="1"/>
          </p:cNvSpPr>
          <p:nvPr>
            <p:ph sz="quarter" idx="10"/>
          </p:nvPr>
        </p:nvSpPr>
        <p:spPr>
          <a:xfrm>
            <a:off x="6824612" y="1898388"/>
            <a:ext cx="4477010" cy="3411347"/>
          </a:xfrm>
        </p:spPr>
        <p:txBody>
          <a:bodyPr>
            <a:noAutofit/>
          </a:bodyPr>
          <a:lstStyle/>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Daycare, nursery school, preschool</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Summer day camp</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Before and after school programs</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Elder day care</a:t>
            </a:r>
          </a:p>
        </p:txBody>
      </p:sp>
    </p:spTree>
    <p:extLst>
      <p:ext uri="{BB962C8B-B14F-4D97-AF65-F5344CB8AC3E}">
        <p14:creationId xmlns:p14="http://schemas.microsoft.com/office/powerpoint/2010/main" val="69259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71FA-1858-45B0-A4EF-C1DA1979C962}"/>
              </a:ext>
            </a:extLst>
          </p:cNvPr>
          <p:cNvSpPr>
            <a:spLocks noGrp="1"/>
          </p:cNvSpPr>
          <p:nvPr>
            <p:ph type="title"/>
          </p:nvPr>
        </p:nvSpPr>
        <p:spPr>
          <a:xfrm>
            <a:off x="1405078" y="3429223"/>
            <a:ext cx="9353266" cy="769441"/>
          </a:xfrm>
        </p:spPr>
        <p:txBody>
          <a:bodyPr/>
          <a:lstStyle/>
          <a:p>
            <a:pPr marL="0" marR="0" lvl="0" indent="0" defTabSz="914400" rtl="0" eaLnBrk="1" fontAlgn="auto" latinLnBrk="0" hangingPunct="1">
              <a:lnSpc>
                <a:spcPct val="100000"/>
              </a:lnSpc>
              <a:spcBef>
                <a:spcPts val="0"/>
              </a:spcBef>
              <a:spcAft>
                <a:spcPts val="2400"/>
              </a:spcAft>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These are all potentially eligible expenses</a:t>
            </a:r>
            <a:endParaRPr lang="en-GB" dirty="0"/>
          </a:p>
        </p:txBody>
      </p:sp>
      <p:grpSp>
        <p:nvGrpSpPr>
          <p:cNvPr id="9" name="Group 8">
            <a:extLst>
              <a:ext uri="{FF2B5EF4-FFF2-40B4-BE49-F238E27FC236}">
                <a16:creationId xmlns:a16="http://schemas.microsoft.com/office/drawing/2014/main" id="{47F9998A-E5ED-4C09-BD27-D32617EEC176}"/>
              </a:ext>
              <a:ext uri="{C183D7F6-B498-43B3-948B-1728B52AA6E4}">
                <adec:decorative xmlns:adec="http://schemas.microsoft.com/office/drawing/2017/decorative" xmlns="" val="1"/>
              </a:ext>
            </a:extLst>
          </p:cNvPr>
          <p:cNvGrpSpPr/>
          <p:nvPr/>
        </p:nvGrpSpPr>
        <p:grpSpPr>
          <a:xfrm>
            <a:off x="5498928" y="2513392"/>
            <a:ext cx="724912" cy="724912"/>
            <a:chOff x="4181311" y="1066071"/>
            <a:chExt cx="773364" cy="773364"/>
          </a:xfrm>
        </p:grpSpPr>
        <p:sp>
          <p:nvSpPr>
            <p:cNvPr id="10" name="Oval 9">
              <a:extLst>
                <a:ext uri="{FF2B5EF4-FFF2-40B4-BE49-F238E27FC236}">
                  <a16:creationId xmlns:a16="http://schemas.microsoft.com/office/drawing/2014/main" id="{5E5F43E0-D06E-40D2-8A3D-9E1F826CFAD5}"/>
                </a:ext>
                <a:ext uri="{C183D7F6-B498-43B3-948B-1728B52AA6E4}">
                  <adec:decorative xmlns:adec="http://schemas.microsoft.com/office/drawing/2017/decorative" xmlns="" val="1"/>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AAC6"/>
                </a:solidFill>
                <a:latin typeface="Arial" panose="020B0604020202020204" pitchFamily="34" charset="0"/>
              </a:endParaRPr>
            </a:p>
          </p:txBody>
        </p:sp>
        <p:pic>
          <p:nvPicPr>
            <p:cNvPr id="11" name="Picture 10">
              <a:extLst>
                <a:ext uri="{FF2B5EF4-FFF2-40B4-BE49-F238E27FC236}">
                  <a16:creationId xmlns:a16="http://schemas.microsoft.com/office/drawing/2014/main" id="{CD589D53-ACD1-42C8-9201-C23D3DC75F02}"/>
                </a:ext>
                <a:ext uri="{C183D7F6-B498-43B3-948B-1728B52AA6E4}">
                  <adec:decorative xmlns:adec="http://schemas.microsoft.com/office/drawing/2017/decorative" xmlns=""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Tree>
    <p:extLst>
      <p:ext uri="{BB962C8B-B14F-4D97-AF65-F5344CB8AC3E}">
        <p14:creationId xmlns:p14="http://schemas.microsoft.com/office/powerpoint/2010/main" val="125611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284501-81B5-46DE-BB12-D1A5024AB50B}"/>
              </a:ext>
            </a:extLst>
          </p:cNvPr>
          <p:cNvSpPr>
            <a:spLocks noGrp="1"/>
          </p:cNvSpPr>
          <p:nvPr>
            <p:ph type="title"/>
          </p:nvPr>
        </p:nvSpPr>
        <p:spPr>
          <a:xfrm>
            <a:off x="1640691" y="334332"/>
            <a:ext cx="10972800" cy="759119"/>
          </a:xfrm>
        </p:spPr>
        <p:txBody>
          <a:bodyPr/>
          <a:lstStyle/>
          <a:p>
            <a:pPr marL="0" marR="0" lvl="0" indent="0" defTabSz="609570" rtl="0" eaLnBrk="1" fontAlgn="auto" latinLnBrk="0" hangingPunct="1">
              <a:lnSpc>
                <a:spcPts val="5680"/>
              </a:lnSpc>
              <a:spcBef>
                <a:spcPts val="2400"/>
              </a:spcBef>
              <a:spcAft>
                <a:spcPts val="1600"/>
              </a:spcAft>
              <a:tabLst/>
              <a:defRPr/>
            </a:pPr>
            <a:r>
              <a:rPr kumimoji="0" lang="en-US" sz="4267" b="1" i="0" u="none" strike="noStrike" kern="1200" cap="none" spc="0" normalizeH="0" baseline="0" noProof="0" dirty="0">
                <a:ln>
                  <a:noFill/>
                </a:ln>
                <a:solidFill>
                  <a:srgbClr val="592C82"/>
                </a:solidFill>
                <a:effectLst/>
                <a:uLnTx/>
                <a:uFillTx/>
                <a:latin typeface="Arial"/>
                <a:ea typeface="+mn-ea"/>
                <a:cs typeface="Arial" panose="020B0604020202020204" pitchFamily="34" charset="0"/>
              </a:rPr>
              <a:t>Save on DCFSA eligible expenses</a:t>
            </a:r>
            <a:endParaRPr lang="en-GB" dirty="0"/>
          </a:p>
        </p:txBody>
      </p:sp>
      <p:pic>
        <p:nvPicPr>
          <p:cNvPr id="32" name="Content Placeholder 14">
            <a:extLst>
              <a:ext uri="{FF2B5EF4-FFF2-40B4-BE49-F238E27FC236}">
                <a16:creationId xmlns:a16="http://schemas.microsoft.com/office/drawing/2014/main" id="{2122928E-7799-4422-87D4-A980C0E8BA39}"/>
              </a:ext>
              <a:ext uri="{C183D7F6-B498-43B3-948B-1728B52AA6E4}">
                <adec:decorative xmlns:adec="http://schemas.microsoft.com/office/drawing/2017/decorative" xmlns=""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2278087" y="1625708"/>
            <a:ext cx="631697" cy="647489"/>
          </a:xfrm>
          <a:prstGeom prst="rect">
            <a:avLst/>
          </a:prstGeom>
        </p:spPr>
      </p:pic>
      <p:sp>
        <p:nvSpPr>
          <p:cNvPr id="10" name="Content Placeholder 9">
            <a:extLst>
              <a:ext uri="{FF2B5EF4-FFF2-40B4-BE49-F238E27FC236}">
                <a16:creationId xmlns:a16="http://schemas.microsoft.com/office/drawing/2014/main" id="{5BABFA6F-518A-41EE-A38E-B7CD672B4E3E}"/>
              </a:ext>
            </a:extLst>
          </p:cNvPr>
          <p:cNvSpPr>
            <a:spLocks noGrp="1"/>
          </p:cNvSpPr>
          <p:nvPr>
            <p:ph sz="quarter" idx="10"/>
          </p:nvPr>
        </p:nvSpPr>
        <p:spPr>
          <a:xfrm>
            <a:off x="1851626" y="2460584"/>
            <a:ext cx="1485900" cy="438907"/>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Childcare</a:t>
            </a:r>
          </a:p>
        </p:txBody>
      </p:sp>
      <p:sp>
        <p:nvSpPr>
          <p:cNvPr id="11" name="Content Placeholder 10">
            <a:extLst>
              <a:ext uri="{FF2B5EF4-FFF2-40B4-BE49-F238E27FC236}">
                <a16:creationId xmlns:a16="http://schemas.microsoft.com/office/drawing/2014/main" id="{853EDB9C-49AA-407A-8CB8-F3BFEE9FACAC}"/>
              </a:ext>
            </a:extLst>
          </p:cNvPr>
          <p:cNvSpPr>
            <a:spLocks noGrp="1"/>
          </p:cNvSpPr>
          <p:nvPr>
            <p:ph sz="quarter" idx="11"/>
          </p:nvPr>
        </p:nvSpPr>
        <p:spPr>
          <a:xfrm>
            <a:off x="1588487" y="2938508"/>
            <a:ext cx="2326886" cy="2323333"/>
          </a:xfrm>
        </p:spPr>
        <p:txBody>
          <a:bodyPr>
            <a:noAutofit/>
          </a:bodyPr>
          <a:lstStyle/>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Nanny and </a:t>
            </a:r>
            <a:b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b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au pair services </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Before and after school programs </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Summer day camp </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Preschool </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Babysitting</a:t>
            </a:r>
          </a:p>
        </p:txBody>
      </p:sp>
      <p:pic>
        <p:nvPicPr>
          <p:cNvPr id="37" name="Content Placeholder 14">
            <a:extLst>
              <a:ext uri="{FF2B5EF4-FFF2-40B4-BE49-F238E27FC236}">
                <a16:creationId xmlns:a16="http://schemas.microsoft.com/office/drawing/2014/main" id="{4FBED1BC-4FA0-4658-A1EE-62A328DE21AF}"/>
              </a:ext>
              <a:ext uri="{C183D7F6-B498-43B3-948B-1728B52AA6E4}">
                <adec:decorative xmlns:adec="http://schemas.microsoft.com/office/drawing/2017/decorative" xmlns="" val="1"/>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5413777" y="1567529"/>
            <a:ext cx="745221" cy="763851"/>
          </a:xfrm>
          <a:prstGeom prst="rect">
            <a:avLst/>
          </a:prstGeom>
        </p:spPr>
      </p:pic>
      <p:sp>
        <p:nvSpPr>
          <p:cNvPr id="12" name="Content Placeholder 11">
            <a:extLst>
              <a:ext uri="{FF2B5EF4-FFF2-40B4-BE49-F238E27FC236}">
                <a16:creationId xmlns:a16="http://schemas.microsoft.com/office/drawing/2014/main" id="{46D146D2-846A-417A-8560-B1B7B18E215B}"/>
              </a:ext>
            </a:extLst>
          </p:cNvPr>
          <p:cNvSpPr>
            <a:spLocks noGrp="1"/>
          </p:cNvSpPr>
          <p:nvPr>
            <p:ph sz="quarter" idx="12"/>
          </p:nvPr>
        </p:nvSpPr>
        <p:spPr>
          <a:xfrm>
            <a:off x="4884704" y="2462718"/>
            <a:ext cx="1802730" cy="531813"/>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Elder care</a:t>
            </a:r>
          </a:p>
        </p:txBody>
      </p:sp>
      <p:sp>
        <p:nvSpPr>
          <p:cNvPr id="14" name="Content Placeholder 13">
            <a:extLst>
              <a:ext uri="{FF2B5EF4-FFF2-40B4-BE49-F238E27FC236}">
                <a16:creationId xmlns:a16="http://schemas.microsoft.com/office/drawing/2014/main" id="{0C24A0BF-81E5-4252-B633-8BC3A0FC0160}"/>
              </a:ext>
            </a:extLst>
          </p:cNvPr>
          <p:cNvSpPr>
            <a:spLocks noGrp="1"/>
          </p:cNvSpPr>
          <p:nvPr>
            <p:ph sz="quarter" idx="13"/>
          </p:nvPr>
        </p:nvSpPr>
        <p:spPr>
          <a:xfrm>
            <a:off x="4856465" y="2939421"/>
            <a:ext cx="1971055" cy="1456822"/>
          </a:xfrm>
        </p:spPr>
        <p:txBody>
          <a:bodyPr>
            <a:noAutofit/>
          </a:bodyPr>
          <a:lstStyle/>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Elder day care</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Work-related custodial elder care </a:t>
            </a:r>
          </a:p>
        </p:txBody>
      </p:sp>
      <p:pic>
        <p:nvPicPr>
          <p:cNvPr id="42" name="Content Placeholder 14">
            <a:extLst>
              <a:ext uri="{FF2B5EF4-FFF2-40B4-BE49-F238E27FC236}">
                <a16:creationId xmlns:a16="http://schemas.microsoft.com/office/drawing/2014/main" id="{625E4BAF-6874-49CD-9AE5-9057595C0783}"/>
              </a:ext>
              <a:ext uri="{C183D7F6-B498-43B3-948B-1728B52AA6E4}">
                <adec:decorative xmlns:adec="http://schemas.microsoft.com/office/drawing/2017/decorative" xmlns="" val="1"/>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8662996" y="1500156"/>
            <a:ext cx="893107" cy="915435"/>
          </a:xfrm>
          <a:prstGeom prst="rect">
            <a:avLst/>
          </a:prstGeom>
        </p:spPr>
      </p:pic>
      <p:sp>
        <p:nvSpPr>
          <p:cNvPr id="15" name="Content Placeholder 14">
            <a:extLst>
              <a:ext uri="{FF2B5EF4-FFF2-40B4-BE49-F238E27FC236}">
                <a16:creationId xmlns:a16="http://schemas.microsoft.com/office/drawing/2014/main" id="{48EC6698-0E25-4968-9CFD-D73D317A3B25}"/>
              </a:ext>
            </a:extLst>
          </p:cNvPr>
          <p:cNvSpPr>
            <a:spLocks noGrp="1"/>
          </p:cNvSpPr>
          <p:nvPr>
            <p:ph sz="quarter" idx="14"/>
          </p:nvPr>
        </p:nvSpPr>
        <p:spPr>
          <a:xfrm>
            <a:off x="7880273" y="2461988"/>
            <a:ext cx="2458611" cy="365126"/>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Care-associated</a:t>
            </a:r>
          </a:p>
        </p:txBody>
      </p:sp>
      <p:sp>
        <p:nvSpPr>
          <p:cNvPr id="16" name="Content Placeholder 15">
            <a:extLst>
              <a:ext uri="{FF2B5EF4-FFF2-40B4-BE49-F238E27FC236}">
                <a16:creationId xmlns:a16="http://schemas.microsoft.com/office/drawing/2014/main" id="{AE755FFF-845F-40F8-B9AA-508975CB39A3}"/>
              </a:ext>
            </a:extLst>
          </p:cNvPr>
          <p:cNvSpPr>
            <a:spLocks noGrp="1"/>
          </p:cNvSpPr>
          <p:nvPr>
            <p:ph sz="quarter" idx="15"/>
          </p:nvPr>
        </p:nvSpPr>
        <p:spPr>
          <a:xfrm>
            <a:off x="8077473" y="2938757"/>
            <a:ext cx="2142215" cy="1716909"/>
          </a:xfrm>
        </p:spPr>
        <p:txBody>
          <a:bodyPr>
            <a:noAutofit/>
          </a:bodyPr>
          <a:lstStyle/>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Transportation </a:t>
            </a:r>
            <a:b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b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costs to and </a:t>
            </a:r>
            <a:b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b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from eligible care </a:t>
            </a:r>
          </a:p>
          <a:p>
            <a:pPr marL="228600" marR="0" lvl="0" indent="-210312"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tab pos="1661542"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mn-cs"/>
              </a:rPr>
              <a:t>Late pick-up fees</a:t>
            </a:r>
          </a:p>
        </p:txBody>
      </p:sp>
      <p:sp>
        <p:nvSpPr>
          <p:cNvPr id="19" name="Content Placeholder 18">
            <a:extLst>
              <a:ext uri="{FF2B5EF4-FFF2-40B4-BE49-F238E27FC236}">
                <a16:creationId xmlns:a16="http://schemas.microsoft.com/office/drawing/2014/main" id="{2C876E46-664B-4928-B356-942BDED6CC43}"/>
              </a:ext>
            </a:extLst>
          </p:cNvPr>
          <p:cNvSpPr>
            <a:spLocks noGrp="1"/>
          </p:cNvSpPr>
          <p:nvPr>
            <p:ph sz="quarter" idx="16"/>
          </p:nvPr>
        </p:nvSpPr>
        <p:spPr>
          <a:xfrm>
            <a:off x="1973070" y="5778965"/>
            <a:ext cx="8246619" cy="795859"/>
          </a:xfrm>
        </p:spPr>
        <p:txBody>
          <a:bodyPr>
            <a:noAutofit/>
          </a:bodyPr>
          <a:lstStyle/>
          <a:p>
            <a:pPr marL="0" marR="0" lvl="0" indent="0" algn="ctr" defTabSz="914400" rtl="0" eaLnBrk="1" fontAlgn="auto" latinLnBrk="0" hangingPunct="1">
              <a:lnSpc>
                <a:spcPts val="5147"/>
              </a:lnSpc>
              <a:spcBef>
                <a:spcPts val="0"/>
              </a:spcBef>
              <a:spcAft>
                <a:spcPts val="2400"/>
              </a:spcAft>
              <a:buClrTx/>
              <a:buSzTx/>
              <a:buFontTx/>
              <a:buNone/>
              <a:tabLst/>
              <a:defRPr/>
            </a:pPr>
            <a:r>
              <a:rPr kumimoji="0" lang="en-US" sz="2667"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xmlns="" val="tx"/>
                    </a:ext>
                  </a:extLst>
                </a:hlinkClick>
              </a:rPr>
              <a:t>HealthEquity.com/Learn/dependent-care-expenses/</a:t>
            </a:r>
            <a:endParaRPr kumimoji="0" lang="en-US" sz="2667"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8527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66C25-611C-43D1-B71A-EA50BAE4EBAE}"/>
              </a:ext>
            </a:extLst>
          </p:cNvPr>
          <p:cNvSpPr>
            <a:spLocks noGrp="1"/>
          </p:cNvSpPr>
          <p:nvPr>
            <p:ph type="title"/>
          </p:nvPr>
        </p:nvSpPr>
        <p:spPr>
          <a:xfrm>
            <a:off x="1796128" y="395393"/>
            <a:ext cx="8075860" cy="1661993"/>
          </a:xfrm>
        </p:spPr>
        <p:txBody>
          <a:bodyPr/>
          <a:lstStyle/>
          <a:p>
            <a:pPr algn="ctr"/>
            <a:r>
              <a:rPr lang="en-US" sz="3200" b="1" dirty="0">
                <a:solidFill>
                  <a:schemeClr val="accent1"/>
                </a:solidFill>
              </a:rPr>
              <a:t>Your grace period gives you an additional 2 ½ months to use the previous year’s DCFSA funds.</a:t>
            </a:r>
            <a:endParaRPr lang="en-US" sz="3200" b="1" dirty="0"/>
          </a:p>
        </p:txBody>
      </p:sp>
      <p:grpSp>
        <p:nvGrpSpPr>
          <p:cNvPr id="29" name="Group 28" descr="Graph showing the first year of FSA plan years.">
            <a:extLst>
              <a:ext uri="{FF2B5EF4-FFF2-40B4-BE49-F238E27FC236}">
                <a16:creationId xmlns:a16="http://schemas.microsoft.com/office/drawing/2014/main" id="{89A32FFB-8221-6147-BF7E-7D455ACBE029}"/>
              </a:ext>
            </a:extLst>
          </p:cNvPr>
          <p:cNvGrpSpPr/>
          <p:nvPr/>
        </p:nvGrpSpPr>
        <p:grpSpPr>
          <a:xfrm>
            <a:off x="1680519" y="2524847"/>
            <a:ext cx="4152179" cy="3260884"/>
            <a:chOff x="1260389" y="1893634"/>
            <a:chExt cx="3114134" cy="2445663"/>
          </a:xfrm>
        </p:grpSpPr>
        <p:sp>
          <p:nvSpPr>
            <p:cNvPr id="30" name="Pentagon 29">
              <a:extLst>
                <a:ext uri="{FF2B5EF4-FFF2-40B4-BE49-F238E27FC236}">
                  <a16:creationId xmlns:a16="http://schemas.microsoft.com/office/drawing/2014/main" id="{26F19014-A1AE-FE4C-9A4F-34C389B7968B}"/>
                </a:ext>
                <a:ext uri="{C183D7F6-B498-43B3-948B-1728B52AA6E4}">
                  <adec:decorative xmlns:adec="http://schemas.microsoft.com/office/drawing/2017/decorative" xmlns="" val="1"/>
                </a:ext>
              </a:extLst>
            </p:cNvPr>
            <p:cNvSpPr/>
            <p:nvPr/>
          </p:nvSpPr>
          <p:spPr>
            <a:xfrm>
              <a:off x="1260389" y="1901676"/>
              <a:ext cx="3069789"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solidFill>
                <a:latin typeface="Oswald" panose="02000506000000020004" pitchFamily="2" charset="0"/>
              </a:endParaRPr>
            </a:p>
          </p:txBody>
        </p:sp>
        <p:sp>
          <p:nvSpPr>
            <p:cNvPr id="31" name="Title 2">
              <a:extLst>
                <a:ext uri="{FF2B5EF4-FFF2-40B4-BE49-F238E27FC236}">
                  <a16:creationId xmlns:a16="http://schemas.microsoft.com/office/drawing/2014/main" id="{BD97B22E-5950-9343-8E00-4B278C400AC1}"/>
                </a:ext>
                <a:ext uri="{C183D7F6-B498-43B3-948B-1728B52AA6E4}">
                  <adec:decorative xmlns:adec="http://schemas.microsoft.com/office/drawing/2017/decorative" xmlns="" val="1"/>
                </a:ext>
              </a:extLst>
            </p:cNvPr>
            <p:cNvSpPr txBox="1">
              <a:spLocks/>
            </p:cNvSpPr>
            <p:nvPr/>
          </p:nvSpPr>
          <p:spPr>
            <a:xfrm>
              <a:off x="1383726" y="3877632"/>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2400" b="0">
                  <a:solidFill>
                    <a:schemeClr val="tx1"/>
                  </a:solidFill>
                  <a:latin typeface="+mn-lt"/>
                </a:rPr>
                <a:t>Year 1</a:t>
              </a:r>
            </a:p>
          </p:txBody>
        </p:sp>
        <p:sp>
          <p:nvSpPr>
            <p:cNvPr id="32" name="Rectangle 31">
              <a:extLst>
                <a:ext uri="{FF2B5EF4-FFF2-40B4-BE49-F238E27FC236}">
                  <a16:creationId xmlns:a16="http://schemas.microsoft.com/office/drawing/2014/main" id="{83E5F912-40AE-D247-ABD9-BB20014D4BC3}"/>
                </a:ext>
                <a:ext uri="{C183D7F6-B498-43B3-948B-1728B52AA6E4}">
                  <adec:decorative xmlns:adec="http://schemas.microsoft.com/office/drawing/2017/decorative" xmlns="" val="1"/>
                </a:ext>
              </a:extLst>
            </p:cNvPr>
            <p:cNvSpPr/>
            <p:nvPr/>
          </p:nvSpPr>
          <p:spPr>
            <a:xfrm>
              <a:off x="1279242" y="1901676"/>
              <a:ext cx="888923" cy="1912952"/>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endParaRPr>
            </a:p>
          </p:txBody>
        </p:sp>
        <p:sp>
          <p:nvSpPr>
            <p:cNvPr id="33" name="Rectangle 32">
              <a:extLst>
                <a:ext uri="{FF2B5EF4-FFF2-40B4-BE49-F238E27FC236}">
                  <a16:creationId xmlns:a16="http://schemas.microsoft.com/office/drawing/2014/main" id="{035B6CBA-F712-B740-96B6-6619B717AC34}"/>
                </a:ext>
                <a:ext uri="{C183D7F6-B498-43B3-948B-1728B52AA6E4}">
                  <adec:decorative xmlns:adec="http://schemas.microsoft.com/office/drawing/2017/decorative" xmlns="" val="1"/>
                </a:ext>
              </a:extLst>
            </p:cNvPr>
            <p:cNvSpPr/>
            <p:nvPr/>
          </p:nvSpPr>
          <p:spPr>
            <a:xfrm>
              <a:off x="2033387" y="2177592"/>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34" name="Rectangle 33">
              <a:extLst>
                <a:ext uri="{FF2B5EF4-FFF2-40B4-BE49-F238E27FC236}">
                  <a16:creationId xmlns:a16="http://schemas.microsoft.com/office/drawing/2014/main" id="{6BBF0A49-4039-A24A-A2BA-52C83115FD98}"/>
                </a:ext>
                <a:ext uri="{C183D7F6-B498-43B3-948B-1728B52AA6E4}">
                  <adec:decorative xmlns:adec="http://schemas.microsoft.com/office/drawing/2017/decorative" xmlns="" val="1"/>
                </a:ext>
              </a:extLst>
            </p:cNvPr>
            <p:cNvSpPr/>
            <p:nvPr/>
          </p:nvSpPr>
          <p:spPr>
            <a:xfrm>
              <a:off x="2551861" y="3091992"/>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35" name="Rectangle 34">
              <a:extLst>
                <a:ext uri="{FF2B5EF4-FFF2-40B4-BE49-F238E27FC236}">
                  <a16:creationId xmlns:a16="http://schemas.microsoft.com/office/drawing/2014/main" id="{70402CCF-F9A4-674F-B055-E99512C9033C}"/>
                </a:ext>
                <a:ext uri="{C183D7F6-B498-43B3-948B-1728B52AA6E4}">
                  <adec:decorative xmlns:adec="http://schemas.microsoft.com/office/drawing/2017/decorative" xmlns="" val="1"/>
                </a:ext>
              </a:extLst>
            </p:cNvPr>
            <p:cNvSpPr/>
            <p:nvPr/>
          </p:nvSpPr>
          <p:spPr>
            <a:xfrm>
              <a:off x="3353140" y="3352962"/>
              <a:ext cx="977040"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cxnSp>
          <p:nvCxnSpPr>
            <p:cNvPr id="37" name="Straight Connector 36">
              <a:extLst>
                <a:ext uri="{FF2B5EF4-FFF2-40B4-BE49-F238E27FC236}">
                  <a16:creationId xmlns:a16="http://schemas.microsoft.com/office/drawing/2014/main" id="{072EA9CB-F7F9-5F4F-BC6A-20BBEA7F702B}"/>
                </a:ext>
                <a:ext uri="{C183D7F6-B498-43B3-948B-1728B52AA6E4}">
                  <adec:decorative xmlns:adec="http://schemas.microsoft.com/office/drawing/2017/decorative" xmlns="" val="1"/>
                </a:ext>
              </a:extLst>
            </p:cNvPr>
            <p:cNvCxnSpPr>
              <a:cxnSpLocks/>
            </p:cNvCxnSpPr>
            <p:nvPr/>
          </p:nvCxnSpPr>
          <p:spPr>
            <a:xfrm flipH="1">
              <a:off x="1273501"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E3E4416-75FE-7540-A9FD-C9FDE2CE6B42}"/>
                </a:ext>
                <a:ext uri="{C183D7F6-B498-43B3-948B-1728B52AA6E4}">
                  <adec:decorative xmlns:adec="http://schemas.microsoft.com/office/drawing/2017/decorative" xmlns="" val="1"/>
                </a:ext>
              </a:extLst>
            </p:cNvPr>
            <p:cNvCxnSpPr>
              <a:cxnSpLocks/>
            </p:cNvCxnSpPr>
            <p:nvPr/>
          </p:nvCxnSpPr>
          <p:spPr>
            <a:xfrm flipH="1">
              <a:off x="4330180"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grpSp>
        <p:nvGrpSpPr>
          <p:cNvPr id="23" name="Group 22" descr="Graph showing two consecutive plan years with the FSA grace period of 2 and half months after the first year.​​​​​​​">
            <a:extLst>
              <a:ext uri="{FF2B5EF4-FFF2-40B4-BE49-F238E27FC236}">
                <a16:creationId xmlns:a16="http://schemas.microsoft.com/office/drawing/2014/main" id="{CEFFEC9A-5AB4-4E85-8E10-E0F9FEAF81E5}"/>
              </a:ext>
            </a:extLst>
          </p:cNvPr>
          <p:cNvGrpSpPr/>
          <p:nvPr/>
        </p:nvGrpSpPr>
        <p:grpSpPr>
          <a:xfrm>
            <a:off x="5626791" y="2076821"/>
            <a:ext cx="4236699" cy="3708909"/>
            <a:chOff x="5626791" y="2076821"/>
            <a:chExt cx="4236699" cy="3708909"/>
          </a:xfrm>
        </p:grpSpPr>
        <p:sp>
          <p:nvSpPr>
            <p:cNvPr id="26" name="Pentagon 18">
              <a:extLst>
                <a:ext uri="{FF2B5EF4-FFF2-40B4-BE49-F238E27FC236}">
                  <a16:creationId xmlns:a16="http://schemas.microsoft.com/office/drawing/2014/main" id="{4E1B9CB8-19C8-412D-9380-1DE8A99C43B0}"/>
                </a:ext>
                <a:ext uri="{C183D7F6-B498-43B3-948B-1728B52AA6E4}">
                  <adec:decorative xmlns:adec="http://schemas.microsoft.com/office/drawing/2017/decorative" xmlns="" val="1"/>
                </a:ext>
              </a:extLst>
            </p:cNvPr>
            <p:cNvSpPr/>
            <p:nvPr/>
          </p:nvSpPr>
          <p:spPr>
            <a:xfrm>
              <a:off x="5773571" y="2535569"/>
              <a:ext cx="788895" cy="255060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2"/>
                </a:solidFill>
                <a:latin typeface="Oswald" panose="02000506000000020004" pitchFamily="2" charset="0"/>
              </a:endParaRPr>
            </a:p>
          </p:txBody>
        </p:sp>
        <p:sp>
          <p:nvSpPr>
            <p:cNvPr id="27" name="Title 2">
              <a:extLst>
                <a:ext uri="{FF2B5EF4-FFF2-40B4-BE49-F238E27FC236}">
                  <a16:creationId xmlns:a16="http://schemas.microsoft.com/office/drawing/2014/main" id="{E98B9397-D34E-4D80-8B0C-8B73F046DC82}"/>
                </a:ext>
                <a:ext uri="{C183D7F6-B498-43B3-948B-1728B52AA6E4}">
                  <adec:decorative xmlns:adec="http://schemas.microsoft.com/office/drawing/2017/decorative" xmlns="" val="1"/>
                </a:ext>
              </a:extLst>
            </p:cNvPr>
            <p:cNvSpPr txBox="1">
              <a:spLocks/>
            </p:cNvSpPr>
            <p:nvPr/>
          </p:nvSpPr>
          <p:spPr>
            <a:xfrm>
              <a:off x="5937123" y="5170177"/>
              <a:ext cx="3655844" cy="6155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2400" b="0">
                  <a:solidFill>
                    <a:schemeClr val="tx1"/>
                  </a:solidFill>
                  <a:latin typeface="+mn-lt"/>
                </a:rPr>
                <a:t>Year 2</a:t>
              </a:r>
            </a:p>
          </p:txBody>
        </p:sp>
        <p:sp>
          <p:nvSpPr>
            <p:cNvPr id="28" name="Rectangle 27">
              <a:extLst>
                <a:ext uri="{FF2B5EF4-FFF2-40B4-BE49-F238E27FC236}">
                  <a16:creationId xmlns:a16="http://schemas.microsoft.com/office/drawing/2014/main" id="{7AA39055-966C-4C8B-A615-0E532EE21D1E}"/>
                </a:ext>
                <a:ext uri="{C183D7F6-B498-43B3-948B-1728B52AA6E4}">
                  <adec:decorative xmlns:adec="http://schemas.microsoft.com/office/drawing/2017/decorative" xmlns="" val="1"/>
                </a:ext>
              </a:extLst>
            </p:cNvPr>
            <p:cNvSpPr/>
            <p:nvPr/>
          </p:nvSpPr>
          <p:spPr>
            <a:xfrm>
              <a:off x="5722411" y="4612851"/>
              <a:ext cx="834588" cy="47332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cxnSp>
          <p:nvCxnSpPr>
            <p:cNvPr id="36" name="Straight Connector 35">
              <a:extLst>
                <a:ext uri="{FF2B5EF4-FFF2-40B4-BE49-F238E27FC236}">
                  <a16:creationId xmlns:a16="http://schemas.microsoft.com/office/drawing/2014/main" id="{6CBC30B1-47BC-4FE0-859F-7AB613475533}"/>
                </a:ext>
                <a:ext uri="{C183D7F6-B498-43B3-948B-1728B52AA6E4}">
                  <adec:decorative xmlns:adec="http://schemas.microsoft.com/office/drawing/2017/decorative" xmlns="" val="1"/>
                </a:ext>
              </a:extLst>
            </p:cNvPr>
            <p:cNvCxnSpPr>
              <a:cxnSpLocks/>
            </p:cNvCxnSpPr>
            <p:nvPr/>
          </p:nvCxnSpPr>
          <p:spPr>
            <a:xfrm flipH="1">
              <a:off x="6556998" y="2524846"/>
              <a:ext cx="1" cy="2561324"/>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63D7E5E-D04A-46EF-BF44-F2552A4AF57F}"/>
                </a:ext>
                <a:ext uri="{C183D7F6-B498-43B3-948B-1728B52AA6E4}">
                  <adec:decorative xmlns:adec="http://schemas.microsoft.com/office/drawing/2017/decorative" xmlns="" val="1"/>
                </a:ext>
              </a:extLst>
            </p:cNvPr>
            <p:cNvCxnSpPr>
              <a:cxnSpLocks/>
            </p:cNvCxnSpPr>
            <p:nvPr/>
          </p:nvCxnSpPr>
          <p:spPr>
            <a:xfrm flipH="1">
              <a:off x="9863489" y="2524846"/>
              <a:ext cx="1" cy="307476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40" name="Title 2">
              <a:extLst>
                <a:ext uri="{FF2B5EF4-FFF2-40B4-BE49-F238E27FC236}">
                  <a16:creationId xmlns:a16="http://schemas.microsoft.com/office/drawing/2014/main" id="{13BF1537-CF01-46CB-A382-DC708C1AD5B1}"/>
                </a:ext>
                <a:ext uri="{C183D7F6-B498-43B3-948B-1728B52AA6E4}">
                  <adec:decorative xmlns:adec="http://schemas.microsoft.com/office/drawing/2017/decorative" xmlns="" val="1"/>
                </a:ext>
              </a:extLst>
            </p:cNvPr>
            <p:cNvSpPr txBox="1">
              <a:spLocks/>
            </p:cNvSpPr>
            <p:nvPr/>
          </p:nvSpPr>
          <p:spPr>
            <a:xfrm>
              <a:off x="5626791" y="2076821"/>
              <a:ext cx="3130687" cy="49244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1600" b="0" dirty="0">
                  <a:solidFill>
                    <a:schemeClr val="tx1"/>
                  </a:solidFill>
                  <a:latin typeface="+mn-lt"/>
                </a:rPr>
                <a:t>Additional 2 ½ months</a:t>
              </a:r>
            </a:p>
          </p:txBody>
        </p:sp>
      </p:grpSp>
    </p:spTree>
    <p:extLst>
      <p:ext uri="{BB962C8B-B14F-4D97-AF65-F5344CB8AC3E}">
        <p14:creationId xmlns:p14="http://schemas.microsoft.com/office/powerpoint/2010/main" val="402944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555294" y="298609"/>
            <a:ext cx="4610100" cy="1421287"/>
          </a:xfrm>
        </p:spPr>
        <p:txBody>
          <a:bodyPr/>
          <a:lstStyle/>
          <a:p>
            <a:pPr>
              <a:lnSpc>
                <a:spcPct val="110000"/>
              </a:lnSpc>
            </a:pPr>
            <a:r>
              <a:rPr lang="en-US" sz="3800" b="1" dirty="0">
                <a:noFill/>
              </a:rPr>
              <a:t>What’s needed 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0"/>
          </p:nvPr>
        </p:nvSpPr>
        <p:spPr>
          <a:xfrm>
            <a:off x="494226" y="1788758"/>
            <a:ext cx="5307624" cy="4110507"/>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400" b="0" i="0" u="none" strike="noStrike" kern="1200" cap="none" spc="0" normalizeH="0" baseline="0" noProof="0" dirty="0">
                <a:ln>
                  <a:noFill/>
                </a:ln>
                <a:noFill/>
                <a:effectLst/>
                <a:uLnTx/>
                <a:uFillTx/>
                <a:latin typeface="Arial"/>
                <a:ea typeface="+mn-ea"/>
                <a:cs typeface="+mn-cs"/>
              </a:rPr>
              <a:t>Documentation that includes </a:t>
            </a:r>
            <a:br>
              <a:rPr kumimoji="0" lang="en-US" sz="2400" b="0" i="0" u="none" strike="noStrike" kern="1200" cap="none" spc="0" normalizeH="0" baseline="0" noProof="0" dirty="0">
                <a:ln>
                  <a:noFill/>
                </a:ln>
                <a:noFill/>
                <a:effectLst/>
                <a:uLnTx/>
                <a:uFillTx/>
                <a:latin typeface="Arial"/>
                <a:ea typeface="+mn-ea"/>
                <a:cs typeface="+mn-cs"/>
              </a:rPr>
            </a:br>
            <a:r>
              <a:rPr kumimoji="0" lang="en-US" sz="2400" b="0" i="0" u="none" strike="noStrike" kern="1200" cap="none" spc="0" normalizeH="0" baseline="0" noProof="0" dirty="0">
                <a:ln>
                  <a:noFill/>
                </a:ln>
                <a:noFill/>
                <a:effectLst/>
                <a:uLnTx/>
                <a:uFillTx/>
                <a:latin typeface="Arial"/>
                <a:ea typeface="+mn-ea"/>
                <a:cs typeface="+mn-cs"/>
              </a:rPr>
              <a:t>the following should be provided:</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Name(s) of provider(s)</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Name(s) of patient</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Date(s) of service</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Description(s) of services</a:t>
            </a:r>
            <a:endParaRPr kumimoji="0" lang="en-US" sz="2400" b="0" i="0" u="none" strike="noStrike" kern="1200" cap="none" spc="0" normalizeH="0" baseline="0" noProof="0" dirty="0">
              <a:ln>
                <a:noFill/>
              </a:ln>
              <a:noFill/>
              <a:effectLst/>
              <a:uLnTx/>
              <a:uFillTx/>
              <a:latin typeface="Arial"/>
              <a:ea typeface="+mn-ea"/>
              <a:cs typeface="Arial"/>
            </a:endParaRP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noFill/>
                <a:effectLst/>
                <a:uLnTx/>
                <a:uFillTx/>
                <a:latin typeface="Arial"/>
                <a:ea typeface="+mn-ea"/>
                <a:cs typeface="+mn-cs"/>
              </a:rPr>
              <a:t>Cost(s) of service</a:t>
            </a:r>
          </a:p>
        </p:txBody>
      </p:sp>
      <p:pic>
        <p:nvPicPr>
          <p:cNvPr id="11" name="Picture 10" descr="A woman pampering a dog.">
            <a:extLst>
              <a:ext uri="{FF2B5EF4-FFF2-40B4-BE49-F238E27FC236}">
                <a16:creationId xmlns:a16="http://schemas.microsoft.com/office/drawing/2014/main" id="{4799F7F1-D1C1-4E45-97E5-E3BDFF167D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xmlns=""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Oswald" panose="02000506000000020004" pitchFamily="2" charset="0"/>
            </a:endParaRPr>
          </a:p>
        </p:txBody>
      </p:sp>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xmlns=""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Oswald" panose="02000506000000020004" pitchFamily="2"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xmlns="" val="1"/>
              </a:ext>
            </a:extLst>
          </p:cNvPr>
          <p:cNvSpPr/>
          <p:nvPr/>
        </p:nvSpPr>
        <p:spPr>
          <a:xfrm>
            <a:off x="3846218" y="12032"/>
            <a:ext cx="4046498"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Oswald" panose="02000506000000020004" pitchFamily="2" charset="0"/>
            </a:endParaRPr>
          </a:p>
        </p:txBody>
      </p:sp>
      <p:grpSp>
        <p:nvGrpSpPr>
          <p:cNvPr id="6" name="Group 5">
            <a:extLst>
              <a:ext uri="{FF2B5EF4-FFF2-40B4-BE49-F238E27FC236}">
                <a16:creationId xmlns:a16="http://schemas.microsoft.com/office/drawing/2014/main" id="{929FB77C-0C1C-4176-B6C7-BD52956C8CAF}"/>
              </a:ext>
              <a:ext uri="{C183D7F6-B498-43B3-948B-1728B52AA6E4}">
                <adec:decorative xmlns:adec="http://schemas.microsoft.com/office/drawing/2017/decorative" xmlns="" val="1"/>
              </a:ext>
            </a:extLst>
          </p:cNvPr>
          <p:cNvGrpSpPr/>
          <p:nvPr/>
        </p:nvGrpSpPr>
        <p:grpSpPr>
          <a:xfrm>
            <a:off x="542154" y="316604"/>
            <a:ext cx="5381905" cy="5603666"/>
            <a:chOff x="542154" y="326764"/>
            <a:chExt cx="5381905" cy="5603666"/>
          </a:xfrm>
        </p:grpSpPr>
        <p:sp>
          <p:nvSpPr>
            <p:cNvPr id="4" name="TextBox 3">
              <a:extLst>
                <a:ext uri="{FF2B5EF4-FFF2-40B4-BE49-F238E27FC236}">
                  <a16:creationId xmlns:a16="http://schemas.microsoft.com/office/drawing/2014/main" id="{2EC2CFB0-80B1-4C45-9282-F9C0874B704C}"/>
                </a:ext>
                <a:ext uri="{C183D7F6-B498-43B3-948B-1728B52AA6E4}">
                  <adec:decorative xmlns:adec="http://schemas.microsoft.com/office/drawing/2017/decorative" xmlns="" val="1"/>
                </a:ext>
              </a:extLst>
            </p:cNvPr>
            <p:cNvSpPr txBox="1"/>
            <p:nvPr/>
          </p:nvSpPr>
          <p:spPr>
            <a:xfrm>
              <a:off x="542154" y="326764"/>
              <a:ext cx="4952396" cy="1328954"/>
            </a:xfrm>
            <a:prstGeom prst="rect">
              <a:avLst/>
            </a:prstGeom>
            <a:noFill/>
          </p:spPr>
          <p:txBody>
            <a:bodyPr wrap="square" rtlCol="0">
              <a:spAutoFit/>
            </a:bodyPr>
            <a:lstStyle/>
            <a:p>
              <a:pPr defTabSz="609585">
                <a:lnSpc>
                  <a:spcPct val="110000"/>
                </a:lnSpc>
                <a:spcBef>
                  <a:spcPct val="0"/>
                </a:spcBef>
              </a:pPr>
              <a:r>
                <a:rPr lang="en-US" sz="3800" b="1" dirty="0">
                  <a:solidFill>
                    <a:schemeClr val="tx2"/>
                  </a:solidFill>
                  <a:latin typeface="Arial" panose="020B0604020202020204" pitchFamily="34" charset="0"/>
                  <a:ea typeface="+mj-ea"/>
                  <a:cs typeface="+mj-cs"/>
                </a:rPr>
                <a:t>What’s needed</a:t>
              </a:r>
              <a:br>
                <a:rPr lang="en-US" sz="3800" b="1" dirty="0">
                  <a:solidFill>
                    <a:schemeClr val="tx2"/>
                  </a:solidFill>
                  <a:latin typeface="Arial" panose="020B0604020202020204" pitchFamily="34" charset="0"/>
                  <a:ea typeface="+mj-ea"/>
                  <a:cs typeface="+mj-cs"/>
                </a:rPr>
              </a:br>
              <a:r>
                <a:rPr lang="en-US" sz="3800" b="1" dirty="0">
                  <a:solidFill>
                    <a:schemeClr val="tx2"/>
                  </a:solidFill>
                  <a:latin typeface="Arial" panose="020B0604020202020204" pitchFamily="34" charset="0"/>
                  <a:ea typeface="+mj-ea"/>
                  <a:cs typeface="+mj-cs"/>
                </a:rPr>
                <a:t>for reimbursement</a:t>
              </a:r>
              <a:endParaRPr lang="en-GB" sz="3800" b="1" dirty="0" err="1">
                <a:solidFill>
                  <a:schemeClr val="tx2"/>
                </a:solidFill>
                <a:latin typeface="Arial" panose="020B0604020202020204" pitchFamily="34" charset="0"/>
                <a:ea typeface="+mj-ea"/>
                <a:cs typeface="+mj-cs"/>
              </a:endParaRPr>
            </a:p>
          </p:txBody>
        </p:sp>
        <p:sp>
          <p:nvSpPr>
            <p:cNvPr id="5" name="TextBox 4">
              <a:extLst>
                <a:ext uri="{FF2B5EF4-FFF2-40B4-BE49-F238E27FC236}">
                  <a16:creationId xmlns:a16="http://schemas.microsoft.com/office/drawing/2014/main" id="{C8D7ED19-9C15-4158-BFDD-4164604DB351}"/>
                </a:ext>
                <a:ext uri="{C183D7F6-B498-43B3-948B-1728B52AA6E4}">
                  <adec:decorative xmlns:adec="http://schemas.microsoft.com/office/drawing/2017/decorative" xmlns="" val="1"/>
                </a:ext>
              </a:extLst>
            </p:cNvPr>
            <p:cNvSpPr txBox="1"/>
            <p:nvPr/>
          </p:nvSpPr>
          <p:spPr>
            <a:xfrm>
              <a:off x="548760" y="1829447"/>
              <a:ext cx="5375299" cy="4100983"/>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Documentation that includes </a:t>
              </a:r>
              <a:br>
                <a:rPr kumimoji="0" lang="en-US" sz="2400" b="0" i="0" u="none" strike="noStrike" kern="1200" cap="none" spc="0" normalizeH="0" baseline="0" noProof="0" dirty="0">
                  <a:ln>
                    <a:noFill/>
                  </a:ln>
                  <a:solidFill>
                    <a:srgbClr val="007A96"/>
                  </a:solidFill>
                  <a:effectLst/>
                  <a:uLnTx/>
                  <a:uFillTx/>
                  <a:latin typeface="Arial"/>
                  <a:ea typeface="+mn-ea"/>
                  <a:cs typeface="+mn-cs"/>
                </a:rPr>
              </a:br>
              <a:r>
                <a:rPr kumimoji="0" lang="en-US" sz="2400" b="0" i="0" u="none" strike="noStrike" kern="1200" cap="none" spc="0" normalizeH="0" baseline="0" noProof="0" dirty="0">
                  <a:ln>
                    <a:noFill/>
                  </a:ln>
                  <a:solidFill>
                    <a:srgbClr val="007A96"/>
                  </a:solidFill>
                  <a:effectLst/>
                  <a:uLnTx/>
                  <a:uFillTx/>
                  <a:latin typeface="Arial"/>
                  <a:ea typeface="+mn-ea"/>
                  <a:cs typeface="+mn-cs"/>
                </a:rPr>
                <a:t>the following should be provided:</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Name(s) of provider(s)</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Name(s) of patient</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Date(s) of service</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Description(s) of services</a:t>
              </a:r>
              <a:endParaRPr kumimoji="0" lang="en-US" sz="2400" b="0" i="0" u="none" strike="noStrike" kern="1200" cap="none" spc="0" normalizeH="0" baseline="0" noProof="0" dirty="0">
                <a:ln>
                  <a:noFill/>
                </a:ln>
                <a:solidFill>
                  <a:srgbClr val="626362"/>
                </a:solidFill>
                <a:effectLst/>
                <a:uLnTx/>
                <a:uFillTx/>
                <a:latin typeface="Arial"/>
                <a:ea typeface="+mn-ea"/>
                <a:cs typeface="Arial"/>
              </a:endParaRP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Cost(s) of service</a:t>
              </a:r>
            </a:p>
          </p:txBody>
        </p:sp>
      </p:grpSp>
    </p:spTree>
    <p:extLst>
      <p:ext uri="{BB962C8B-B14F-4D97-AF65-F5344CB8AC3E}">
        <p14:creationId xmlns:p14="http://schemas.microsoft.com/office/powerpoint/2010/main" val="2939811367"/>
      </p:ext>
    </p:extLst>
  </p:cSld>
  <p:clrMapOvr>
    <a:masterClrMapping/>
  </p:clrMapOvr>
</p:sld>
</file>

<file path=ppt/theme/theme1.xml><?xml version="1.0" encoding="utf-8"?>
<a:theme xmlns:a="http://schemas.openxmlformats.org/drawingml/2006/main" name="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A1A5D38D7876499F26BBD42C72CB1A" ma:contentTypeVersion="10" ma:contentTypeDescription="Create a new document." ma:contentTypeScope="" ma:versionID="d40a801c452b5ea430d49cfe037d996e">
  <xsd:schema xmlns:xsd="http://www.w3.org/2001/XMLSchema" xmlns:xs="http://www.w3.org/2001/XMLSchema" xmlns:p="http://schemas.microsoft.com/office/2006/metadata/properties" xmlns:ns2="ce94e72a-f1bf-4a8c-b95b-2de3b9ea1f72" xmlns:ns3="eee692be-9dfa-450e-84ce-8c4db8d683c5" targetNamespace="http://schemas.microsoft.com/office/2006/metadata/properties" ma:root="true" ma:fieldsID="2a19bca42ccd82244fed74a65e89d3c3" ns2:_="" ns3:_="">
    <xsd:import namespace="ce94e72a-f1bf-4a8c-b95b-2de3b9ea1f72"/>
    <xsd:import namespace="eee692be-9dfa-450e-84ce-8c4db8d683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4e72a-f1bf-4a8c-b95b-2de3b9ea1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e692be-9dfa-450e-84ce-8c4db8d683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4F9E82-DB8F-4083-AB1D-EA13EF834A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4e72a-f1bf-4a8c-b95b-2de3b9ea1f72"/>
    <ds:schemaRef ds:uri="eee692be-9dfa-450e-84ce-8c4db8d68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AB03C6-D771-4E84-9554-82DF3949D3A7}">
  <ds:schemaRefs>
    <ds:schemaRef ds:uri="http://schemas.microsoft.com/sharepoint/v3/contenttype/forms"/>
  </ds:schemaRefs>
</ds:datastoreItem>
</file>

<file path=customXml/itemProps3.xml><?xml version="1.0" encoding="utf-8"?>
<ds:datastoreItem xmlns:ds="http://schemas.openxmlformats.org/officeDocument/2006/customXml" ds:itemID="{103579E8-777D-4ABC-96EA-2E7AD05490E5}">
  <ds:schemaRef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elements/1.1/"/>
    <ds:schemaRef ds:uri="http://www.w3.org/XML/1998/namespace"/>
    <ds:schemaRef ds:uri="http://schemas.microsoft.com/office/infopath/2007/PartnerControls"/>
    <ds:schemaRef ds:uri="http://purl.org/dc/terms/"/>
    <ds:schemaRef ds:uri="eee692be-9dfa-450e-84ce-8c4db8d683c5"/>
    <ds:schemaRef ds:uri="ce94e72a-f1bf-4a8c-b95b-2de3b9ea1f72"/>
  </ds:schemaRefs>
</ds:datastoreItem>
</file>

<file path=docProps/app.xml><?xml version="1.0" encoding="utf-8"?>
<Properties xmlns="http://schemas.openxmlformats.org/officeDocument/2006/extended-properties" xmlns:vt="http://schemas.openxmlformats.org/officeDocument/2006/docPropsVTypes">
  <TotalTime>1020</TotalTime>
  <Words>1924</Words>
  <Application>Microsoft Office PowerPoint</Application>
  <PresentationFormat>Widescreen</PresentationFormat>
  <Paragraphs>242</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Oswald</vt:lpstr>
      <vt:lpstr>Sanchez Slab Bold</vt:lpstr>
      <vt:lpstr>Wingdings</vt:lpstr>
      <vt:lpstr>HealthEquity</vt:lpstr>
      <vt:lpstr>Turn caregiving into tax savings</vt:lpstr>
      <vt:lpstr>Save $1,500+</vt:lpstr>
      <vt:lpstr>Why choose a Dependent Care FSA?</vt:lpstr>
      <vt:lpstr>The more you contribute – the more you save</vt:lpstr>
      <vt:lpstr>Which of the following are potentially eligible DCFSA eligible?</vt:lpstr>
      <vt:lpstr>These are all potentially eligible expenses</vt:lpstr>
      <vt:lpstr>Save on DCFSA eligible expenses</vt:lpstr>
      <vt:lpstr>Your grace period gives you an additional 2 ½ months to use the previous year’s DCFSA funds.</vt:lpstr>
      <vt:lpstr>What’s needed for reimbursement</vt:lpstr>
      <vt:lpstr>You can change your contribution during a qualifying life event </vt:lpstr>
      <vt:lpstr>Meet Ramesh and Priya</vt:lpstr>
      <vt:lpstr>Ramesh and Priya’s DCFSA savings</vt:lpstr>
      <vt:lpstr>Which of the following healthcare accounts are DCFSA compatible with?</vt:lpstr>
      <vt:lpstr>These are all compatible accounts with your DCFSA</vt:lpstr>
      <vt:lpstr>Get started today!</vt:lpstr>
      <vt:lpstr>Enrollment made easy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 caregiving into tax savings</dc:title>
  <dc:creator>Amy Cowin</dc:creator>
  <cp:lastModifiedBy>Shari Forfa</cp:lastModifiedBy>
  <cp:revision>68</cp:revision>
  <cp:lastPrinted>2021-11-30T15:42:28Z</cp:lastPrinted>
  <dcterms:created xsi:type="dcterms:W3CDTF">2021-04-13T20:59:21Z</dcterms:created>
  <dcterms:modified xsi:type="dcterms:W3CDTF">2021-11-30T15:42:43Z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2021-06-08T15:00:51Z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147e5cde-8a8f-49ac-8011-d9e1ea8c7cd7</vt:lpwstr>
  </property>
  <property fmtid="{D5CDD505-2E9C-101B-9397-08002B2CF9AE}" pid="8" name="MSIP_Label_3b23c674-de8a-426d-bc8b-74ad6594a910_ContentBits">
    <vt:lpwstr>0</vt:lpwstr>
  </property>
  <property fmtid="{D5CDD505-2E9C-101B-9397-08002B2CF9AE}" pid="9" name="ContentTypeId">
    <vt:lpwstr>0x0101009CA1A5D38D7876499F26BBD42C72CB1A</vt:lpwstr>
  </property>
</Properties>
</file>